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15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154" r:id="rId28"/>
    <p:sldId id="2155" r:id="rId29"/>
    <p:sldId id="2160" r:id="rId30"/>
    <p:sldId id="2166" r:id="rId31"/>
    <p:sldId id="2162" r:id="rId32"/>
    <p:sldId id="2164" r:id="rId33"/>
    <p:sldId id="2165" r:id="rId34"/>
  </p:sldIdLst>
  <p:sldSz cx="18288000" cy="10287000"/>
  <p:notesSz cx="6858000" cy="9144000"/>
  <p:embeddedFontLs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Nourd" panose="020B0604020202020204" charset="0"/>
      <p:regular r:id="rId39"/>
    </p:embeddedFont>
    <p:embeddedFont>
      <p:font typeface="Nourd Bold" panose="020B0604020202020204" charset="0"/>
      <p:regular r:id="rId40"/>
    </p:embeddedFont>
    <p:embeddedFont>
      <p:font typeface="Nourd Semi-Bold" panose="020B0604020202020204" charset="0"/>
      <p:regular r:id="rId41"/>
    </p:embeddedFont>
    <p:embeddedFont>
      <p:font typeface="Raleway" pitchFamily="2" charset="0"/>
      <p:regular r:id="rId42"/>
      <p:bold r:id="rId43"/>
      <p:italic r:id="rId44"/>
      <p:boldItalic r:id="rId45"/>
    </p:embeddedFont>
    <p:embeddedFont>
      <p:font typeface="Raleway Bold" pitchFamily="2" charset="0"/>
      <p:regular r:id="rId46"/>
      <p:bold r:id="rId47"/>
    </p:embeddedFont>
    <p:embeddedFont>
      <p:font typeface="Raleway Bold Italics" panose="020B0604020202020204" charset="0"/>
      <p:regular r:id="rId48"/>
    </p:embeddedFont>
    <p:embeddedFont>
      <p:font typeface="Raleway Semi-Bold" panose="020B0604020202020204" charset="0"/>
      <p:regular r:id="rId49"/>
    </p:embeddedFont>
    <p:embeddedFont>
      <p:font typeface="Source Sans Pro" panose="020B050303040302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5.svg"/><Relationship Id="rId7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17.svg"/><Relationship Id="rId7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17.svg"/><Relationship Id="rId7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3.sv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20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hyperlink" Target="mailto:contact@easyprotection.pro" TargetMode="External"/><Relationship Id="rId12" Type="http://schemas.openxmlformats.org/officeDocument/2006/relationships/image" Target="../media/image7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0" Type="http://schemas.openxmlformats.org/officeDocument/2006/relationships/hyperlink" Target="https://www.instagram.com/easyprotection.insurance" TargetMode="External"/><Relationship Id="rId4" Type="http://schemas.openxmlformats.org/officeDocument/2006/relationships/image" Target="../media/image71.svg"/><Relationship Id="rId9" Type="http://schemas.openxmlformats.org/officeDocument/2006/relationships/image" Target="../media/image7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3.svg"/><Relationship Id="rId7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5FC35FC9-540D-D3AC-9D18-FF41636102A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A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 dirty="0"/>
          </a:p>
        </p:txBody>
      </p:sp>
      <p:pic>
        <p:nvPicPr>
          <p:cNvPr id="29" name="Elemento grafico 28">
            <a:extLst>
              <a:ext uri="{FF2B5EF4-FFF2-40B4-BE49-F238E27FC236}">
                <a16:creationId xmlns:a16="http://schemas.microsoft.com/office/drawing/2014/main" id="{5E60A6F3-F5FF-6F81-ED5E-B96D75BE1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6" r="-1053" b="21805"/>
          <a:stretch/>
        </p:blipFill>
        <p:spPr>
          <a:xfrm>
            <a:off x="-1" y="2445152"/>
            <a:ext cx="11812775" cy="78418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889CB9C-13F3-51B4-A7C4-ADD245CE2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645" y="3201530"/>
            <a:ext cx="2413484" cy="497323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992C614-B73B-C529-FD5F-F97147CCB27F}"/>
              </a:ext>
            </a:extLst>
          </p:cNvPr>
          <p:cNvSpPr txBox="1"/>
          <p:nvPr/>
        </p:nvSpPr>
        <p:spPr>
          <a:xfrm>
            <a:off x="487698" y="4441370"/>
            <a:ext cx="11353800" cy="322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150"/>
              </a:lnSpc>
            </a:pPr>
            <a:r>
              <a:rPr lang="it-IT" sz="4800" b="1" dirty="0">
                <a:latin typeface="Montserrat" panose="00000500000000000000" pitchFamily="2" charset="0"/>
              </a:rPr>
              <a:t>EASY PROTECTION </a:t>
            </a:r>
          </a:p>
          <a:p>
            <a:pPr>
              <a:lnSpc>
                <a:spcPts val="6150"/>
              </a:lnSpc>
            </a:pPr>
            <a:r>
              <a:rPr lang="it-IT" sz="4800" b="1" dirty="0">
                <a:latin typeface="Montserrat" panose="00000500000000000000" pitchFamily="2" charset="0"/>
              </a:rPr>
              <a:t>MASTERCLASS: </a:t>
            </a:r>
            <a:br>
              <a:rPr lang="it-IT" sz="4800" b="1" dirty="0">
                <a:latin typeface="Montserrat" panose="00000500000000000000" pitchFamily="2" charset="0"/>
              </a:rPr>
            </a:br>
            <a:r>
              <a:rPr lang="it-IT" sz="4800" b="1" dirty="0">
                <a:latin typeface="Montserrat" panose="00000500000000000000" pitchFamily="2" charset="0"/>
              </a:rPr>
              <a:t>PROPOSIZIONE EFFICACE </a:t>
            </a:r>
          </a:p>
          <a:p>
            <a:pPr>
              <a:lnSpc>
                <a:spcPts val="6150"/>
              </a:lnSpc>
            </a:pPr>
            <a:r>
              <a:rPr lang="it-IT" sz="4800" b="1" dirty="0">
                <a:latin typeface="Montserrat" panose="00000500000000000000" pitchFamily="2" charset="0"/>
              </a:rPr>
              <a:t>DELLE POLIZZE PROTECTION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A407F57F-8A87-AAE3-054D-406605E868A8}"/>
              </a:ext>
            </a:extLst>
          </p:cNvPr>
          <p:cNvSpPr/>
          <p:nvPr/>
        </p:nvSpPr>
        <p:spPr>
          <a:xfrm rot="21359660">
            <a:off x="-276756" y="8065557"/>
            <a:ext cx="6427100" cy="632842"/>
          </a:xfrm>
          <a:prstGeom prst="rect">
            <a:avLst/>
          </a:prstGeom>
          <a:solidFill>
            <a:srgbClr val="FF4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0CCE800-409D-938E-A504-BC2584928A1C}"/>
              </a:ext>
            </a:extLst>
          </p:cNvPr>
          <p:cNvSpPr txBox="1"/>
          <p:nvPr/>
        </p:nvSpPr>
        <p:spPr>
          <a:xfrm rot="21359660">
            <a:off x="1399862" y="8078332"/>
            <a:ext cx="46410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700" b="1" dirty="0">
                <a:solidFill>
                  <a:srgbClr val="FFFFFF"/>
                </a:solidFill>
                <a:latin typeface="Montserrat" panose="00000500000000000000" pitchFamily="2" charset="0"/>
              </a:rPr>
              <a:t>Docente </a:t>
            </a:r>
            <a:r>
              <a:rPr lang="it-IT" sz="2700" dirty="0">
                <a:solidFill>
                  <a:srgbClr val="FFFFFF"/>
                </a:solidFill>
                <a:latin typeface="Montserrat" panose="00000500000000000000" pitchFamily="2" charset="0"/>
              </a:rPr>
              <a:t>Antonio </a:t>
            </a:r>
            <a:r>
              <a:rPr lang="it-IT" sz="2700" dirty="0" err="1">
                <a:solidFill>
                  <a:srgbClr val="FFFFFF"/>
                </a:solidFill>
                <a:latin typeface="Montserrat" panose="00000500000000000000" pitchFamily="2" charset="0"/>
              </a:rPr>
              <a:t>Meleleo</a:t>
            </a:r>
            <a:endParaRPr lang="it-IT" sz="27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3522D58-9AF8-A722-FA46-817E6DD8D875}"/>
              </a:ext>
            </a:extLst>
          </p:cNvPr>
          <p:cNvGrpSpPr/>
          <p:nvPr/>
        </p:nvGrpSpPr>
        <p:grpSpPr>
          <a:xfrm>
            <a:off x="12786295" y="511981"/>
            <a:ext cx="5231015" cy="1154630"/>
            <a:chOff x="8380761" y="506181"/>
            <a:chExt cx="3487343" cy="76975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5FBC2DD-D0B4-2D64-78EC-6AFE88785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761" y="506181"/>
              <a:ext cx="1628948" cy="769753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C503F0F3-22A0-6A0E-5D45-D12A5912C714}"/>
                </a:ext>
              </a:extLst>
            </p:cNvPr>
            <p:cNvSpPr txBox="1"/>
            <p:nvPr/>
          </p:nvSpPr>
          <p:spPr>
            <a:xfrm>
              <a:off x="8772257" y="515146"/>
              <a:ext cx="144302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50" i="1" dirty="0">
                  <a:latin typeface="Source Sans Pro" panose="020B0503030403020204" pitchFamily="34" charset="0"/>
                </a:rPr>
                <a:t>Ente certificatore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9861F571-32A8-B74A-6CA8-D5F1BAD9991A}"/>
                </a:ext>
              </a:extLst>
            </p:cNvPr>
            <p:cNvSpPr txBox="1"/>
            <p:nvPr/>
          </p:nvSpPr>
          <p:spPr>
            <a:xfrm>
              <a:off x="10112495" y="515146"/>
              <a:ext cx="175560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50" i="1" dirty="0">
                  <a:latin typeface="Source Sans Pro" panose="020B0503030403020204" pitchFamily="34" charset="0"/>
                </a:rPr>
                <a:t>In collaborazione con</a:t>
              </a:r>
            </a:p>
          </p:txBody>
        </p:sp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1B4CF43F-55F7-CE42-2443-5C1FB6D1C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452" b="32036"/>
            <a:stretch/>
          </p:blipFill>
          <p:spPr>
            <a:xfrm>
              <a:off x="10397279" y="855069"/>
              <a:ext cx="1185122" cy="420864"/>
            </a:xfrm>
            <a:prstGeom prst="rect">
              <a:avLst/>
            </a:prstGeom>
          </p:spPr>
        </p:pic>
      </p:grp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78DAD373-6CE0-82EF-CA32-EE534CAB26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08307">
            <a:off x="5953220" y="8389832"/>
            <a:ext cx="3584064" cy="90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07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1601483"/>
            <a:ext cx="704460" cy="733812"/>
          </a:xfrm>
          <a:custGeom>
            <a:avLst/>
            <a:gdLst/>
            <a:ahLst/>
            <a:cxnLst/>
            <a:rect l="l" t="t" r="r" b="b"/>
            <a:pathLst>
              <a:path w="704460" h="733812">
                <a:moveTo>
                  <a:pt x="0" y="0"/>
                </a:moveTo>
                <a:lnTo>
                  <a:pt x="704460" y="0"/>
                </a:lnTo>
                <a:lnTo>
                  <a:pt x="704460" y="733812"/>
                </a:lnTo>
                <a:lnTo>
                  <a:pt x="0" y="733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28964" y="4601447"/>
            <a:ext cx="3332125" cy="1445309"/>
          </a:xfrm>
          <a:custGeom>
            <a:avLst/>
            <a:gdLst/>
            <a:ahLst/>
            <a:cxnLst/>
            <a:rect l="l" t="t" r="r" b="b"/>
            <a:pathLst>
              <a:path w="3332125" h="1445309">
                <a:moveTo>
                  <a:pt x="0" y="0"/>
                </a:moveTo>
                <a:lnTo>
                  <a:pt x="3332124" y="0"/>
                </a:lnTo>
                <a:lnTo>
                  <a:pt x="3332124" y="1445309"/>
                </a:lnTo>
                <a:lnTo>
                  <a:pt x="0" y="14453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98282" y="1666764"/>
            <a:ext cx="584376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C2CB"/>
                </a:solidFill>
                <a:latin typeface="Raleway Bold"/>
                <a:ea typeface="Raleway Bold"/>
                <a:cs typeface="Raleway Bold"/>
                <a:sym typeface="Raleway Bold"/>
              </a:rPr>
              <a:t>Cosa</a:t>
            </a:r>
            <a:r>
              <a:rPr lang="en-US" sz="3000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30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fare per farne acquistare di più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7839" y="1657239"/>
            <a:ext cx="526182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264137"/>
            <a:ext cx="16230600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4199">
                <a:solidFill>
                  <a:srgbClr val="00C2CB"/>
                </a:solidFill>
                <a:latin typeface="Raleway Bold"/>
                <a:ea typeface="Raleway Bold"/>
                <a:cs typeface="Raleway Bold"/>
                <a:sym typeface="Raleway Bold"/>
              </a:rPr>
              <a:t>Il segreto è saper usare le emozioni giuste al momento giusto!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553822"/>
            <a:ext cx="7563066" cy="400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Come?</a:t>
            </a:r>
          </a:p>
          <a:p>
            <a:pPr algn="l">
              <a:lnSpc>
                <a:spcPts val="4550"/>
              </a:lnSpc>
            </a:pPr>
            <a:endParaRPr lang="en-US" sz="3500">
              <a:solidFill>
                <a:srgbClr val="2C2C2C"/>
              </a:solidFill>
              <a:latin typeface="Raleway Bold Italics"/>
              <a:ea typeface="Raleway Bold Italics"/>
              <a:cs typeface="Raleway Bold Italics"/>
              <a:sym typeface="Raleway Bold Italics"/>
            </a:endParaRPr>
          </a:p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Parlando ai clienti in modo evoluto, coniugando sapere tecnico e nuove abilità di relazione, basandosi sulle più recenti scoperte delle neuroscienze.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260203" y="4601447"/>
            <a:ext cx="3332125" cy="1445309"/>
          </a:xfrm>
          <a:custGeom>
            <a:avLst/>
            <a:gdLst/>
            <a:ahLst/>
            <a:cxnLst/>
            <a:rect l="l" t="t" r="r" b="b"/>
            <a:pathLst>
              <a:path w="3332125" h="1445309">
                <a:moveTo>
                  <a:pt x="0" y="0"/>
                </a:moveTo>
                <a:lnTo>
                  <a:pt x="3332125" y="0"/>
                </a:lnTo>
                <a:lnTo>
                  <a:pt x="3332125" y="1445309"/>
                </a:lnTo>
                <a:lnTo>
                  <a:pt x="0" y="14453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208" y="6324830"/>
            <a:ext cx="2435636" cy="243563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407678" y="5105400"/>
            <a:ext cx="257469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RAZIONALITÀ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38917" y="5057401"/>
            <a:ext cx="257469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FB144"/>
                </a:solidFill>
                <a:latin typeface="Raleway Bold"/>
                <a:ea typeface="Raleway Bold"/>
                <a:cs typeface="Raleway Bold"/>
                <a:sym typeface="Raleway Bold"/>
              </a:rPr>
              <a:t>EMOZIONI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8447" y="6376502"/>
            <a:ext cx="2435636" cy="24356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786810"/>
            <a:ext cx="18288000" cy="5639164"/>
          </a:xfrm>
          <a:prstGeom prst="rect">
            <a:avLst/>
          </a:prstGeom>
          <a:solidFill>
            <a:srgbClr val="FAFAFA"/>
          </a:solidFill>
        </p:spPr>
      </p:sp>
      <p:sp>
        <p:nvSpPr>
          <p:cNvPr id="3" name="Freeform 3"/>
          <p:cNvSpPr/>
          <p:nvPr/>
        </p:nvSpPr>
        <p:spPr>
          <a:xfrm>
            <a:off x="4062726" y="5813852"/>
            <a:ext cx="3681453" cy="690273"/>
          </a:xfrm>
          <a:custGeom>
            <a:avLst/>
            <a:gdLst/>
            <a:ahLst/>
            <a:cxnLst/>
            <a:rect l="l" t="t" r="r" b="b"/>
            <a:pathLst>
              <a:path w="3681453" h="690273">
                <a:moveTo>
                  <a:pt x="0" y="0"/>
                </a:moveTo>
                <a:lnTo>
                  <a:pt x="3681454" y="0"/>
                </a:lnTo>
                <a:lnTo>
                  <a:pt x="3681454" y="690273"/>
                </a:lnTo>
                <a:lnTo>
                  <a:pt x="0" y="6902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5475923" y="324059"/>
            <a:ext cx="2300312" cy="554549"/>
            <a:chOff x="0" y="0"/>
            <a:chExt cx="3067083" cy="73939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067083" cy="739399"/>
              <a:chOff x="0" y="0"/>
              <a:chExt cx="2739390" cy="660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3939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739391" h="660400">
                    <a:moveTo>
                      <a:pt x="261493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14931" y="0"/>
                    </a:lnTo>
                    <a:cubicBezTo>
                      <a:pt x="2683511" y="0"/>
                      <a:pt x="2739391" y="55880"/>
                      <a:pt x="2739391" y="124460"/>
                    </a:cubicBezTo>
                    <a:lnTo>
                      <a:pt x="2739391" y="535940"/>
                    </a:lnTo>
                    <a:cubicBezTo>
                      <a:pt x="2739391" y="604520"/>
                      <a:pt x="2683511" y="660400"/>
                      <a:pt x="2614931" y="660400"/>
                    </a:cubicBezTo>
                    <a:close/>
                  </a:path>
                </a:pathLst>
              </a:custGeom>
              <a:solidFill>
                <a:srgbClr val="2C2C2C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0" y="162129"/>
              <a:ext cx="2679596" cy="386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</a:pPr>
              <a:r>
                <a:rPr lang="en-US" sz="1800" u="none">
                  <a:solidFill>
                    <a:srgbClr val="FFFFFF"/>
                  </a:solidFill>
                  <a:latin typeface="Nourd"/>
                  <a:ea typeface="Nourd"/>
                  <a:cs typeface="Nourd"/>
                  <a:sym typeface="Nourd"/>
                </a:rPr>
                <a:t>Torna all'indice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09713">
            <a:off x="9751861" y="1251088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736078"/>
            <a:ext cx="8903110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0"/>
              </a:lnSpc>
              <a:spcBef>
                <a:spcPct val="0"/>
              </a:spcBef>
            </a:pPr>
            <a:r>
              <a:rPr lang="en-US" sz="8500">
                <a:solidFill>
                  <a:srgbClr val="2C2C2C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... ancora una domanda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618841"/>
            <a:ext cx="14447223" cy="1917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Con quali emozioni parlano solitamente gli assicuratori?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139888"/>
            <a:ext cx="13662729" cy="7565584"/>
          </a:xfrm>
          <a:custGeom>
            <a:avLst/>
            <a:gdLst/>
            <a:ahLst/>
            <a:cxnLst/>
            <a:rect l="l" t="t" r="r" b="b"/>
            <a:pathLst>
              <a:path w="13662729" h="7565584">
                <a:moveTo>
                  <a:pt x="0" y="0"/>
                </a:moveTo>
                <a:lnTo>
                  <a:pt x="13662729" y="0"/>
                </a:lnTo>
                <a:lnTo>
                  <a:pt x="13662729" y="7565584"/>
                </a:lnTo>
                <a:lnTo>
                  <a:pt x="0" y="75655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083" b="-1284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459803"/>
            <a:ext cx="16230600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4199">
                <a:solidFill>
                  <a:srgbClr val="00C2CB"/>
                </a:solidFill>
                <a:latin typeface="Raleway Bold"/>
                <a:ea typeface="Raleway Bold"/>
                <a:cs typeface="Raleway Bold"/>
                <a:sym typeface="Raleway Bold"/>
              </a:rPr>
              <a:t>Comunicare in modo nuovo: la mappa delle Emozioni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5475923" y="324059"/>
            <a:ext cx="2300312" cy="554549"/>
            <a:chOff x="0" y="0"/>
            <a:chExt cx="3067083" cy="73939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3067083" cy="739399"/>
              <a:chOff x="0" y="0"/>
              <a:chExt cx="2739390" cy="660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73939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739391" h="660400">
                    <a:moveTo>
                      <a:pt x="261493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14931" y="0"/>
                    </a:lnTo>
                    <a:cubicBezTo>
                      <a:pt x="2683511" y="0"/>
                      <a:pt x="2739391" y="55880"/>
                      <a:pt x="2739391" y="124460"/>
                    </a:cubicBezTo>
                    <a:lnTo>
                      <a:pt x="2739391" y="535940"/>
                    </a:lnTo>
                    <a:cubicBezTo>
                      <a:pt x="2739391" y="604520"/>
                      <a:pt x="2683511" y="660400"/>
                      <a:pt x="2614931" y="660400"/>
                    </a:cubicBezTo>
                    <a:close/>
                  </a:path>
                </a:pathLst>
              </a:custGeom>
              <a:solidFill>
                <a:srgbClr val="2C2C2C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0" y="162129"/>
              <a:ext cx="2679596" cy="386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</a:pPr>
              <a:r>
                <a:rPr lang="en-US" sz="1800" u="none">
                  <a:solidFill>
                    <a:srgbClr val="FFFFFF"/>
                  </a:solidFill>
                  <a:latin typeface="Nourd"/>
                  <a:ea typeface="Nourd"/>
                  <a:cs typeface="Nourd"/>
                  <a:sym typeface="Nourd"/>
                </a:rPr>
                <a:t>Torna all'indice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68209" y="2176725"/>
            <a:ext cx="6229448" cy="5933550"/>
          </a:xfrm>
          <a:custGeom>
            <a:avLst/>
            <a:gdLst/>
            <a:ahLst/>
            <a:cxnLst/>
            <a:rect l="l" t="t" r="r" b="b"/>
            <a:pathLst>
              <a:path w="6229448" h="5933550">
                <a:moveTo>
                  <a:pt x="0" y="0"/>
                </a:moveTo>
                <a:lnTo>
                  <a:pt x="6229449" y="0"/>
                </a:lnTo>
                <a:lnTo>
                  <a:pt x="6229449" y="5933550"/>
                </a:lnTo>
                <a:lnTo>
                  <a:pt x="0" y="5933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94068" y="3641724"/>
            <a:ext cx="9274141" cy="288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Due frasi per l’approccio al cliente con le emozioni giuste, per farsi dire di sì!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57400" y="1202667"/>
            <a:ext cx="7630600" cy="9084333"/>
          </a:xfrm>
          <a:prstGeom prst="rect">
            <a:avLst/>
          </a:prstGeom>
          <a:solidFill>
            <a:srgbClr val="EDF0F2"/>
          </a:solidFill>
        </p:spPr>
      </p:sp>
      <p:sp>
        <p:nvSpPr>
          <p:cNvPr id="3" name="AutoShape 3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1802">
            <a:off x="6122382" y="5740066"/>
            <a:ext cx="9084323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15100" y="3287268"/>
            <a:ext cx="7315200" cy="3685032"/>
          </a:xfrm>
          <a:custGeom>
            <a:avLst/>
            <a:gdLst/>
            <a:ahLst/>
            <a:cxnLst/>
            <a:rect l="l" t="t" r="r" b="b"/>
            <a:pathLst>
              <a:path w="7315200" h="3685032">
                <a:moveTo>
                  <a:pt x="0" y="0"/>
                </a:moveTo>
                <a:lnTo>
                  <a:pt x="7315200" y="0"/>
                </a:lnTo>
                <a:lnTo>
                  <a:pt x="7315200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3305175"/>
            <a:ext cx="9144115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2C2C2C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Rassicurazioni per chi ha il timore di non farcela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28700" y="3353829"/>
            <a:ext cx="9164795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Devo cambiare tutto?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6167996"/>
            <a:ext cx="9164795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E se non sono capace di farlo?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61897" y="2509205"/>
            <a:ext cx="2361735" cy="2311548"/>
          </a:xfrm>
          <a:custGeom>
            <a:avLst/>
            <a:gdLst/>
            <a:ahLst/>
            <a:cxnLst/>
            <a:rect l="l" t="t" r="r" b="b"/>
            <a:pathLst>
              <a:path w="2361735" h="2311548">
                <a:moveTo>
                  <a:pt x="0" y="0"/>
                </a:moveTo>
                <a:lnTo>
                  <a:pt x="2361735" y="0"/>
                </a:lnTo>
                <a:lnTo>
                  <a:pt x="2361735" y="2311548"/>
                </a:lnTo>
                <a:lnTo>
                  <a:pt x="0" y="23115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4803516"/>
            <a:ext cx="6702518" cy="3351259"/>
          </a:xfrm>
          <a:custGeom>
            <a:avLst/>
            <a:gdLst/>
            <a:ahLst/>
            <a:cxnLst/>
            <a:rect l="l" t="t" r="r" b="b"/>
            <a:pathLst>
              <a:path w="6702518" h="3351259">
                <a:moveTo>
                  <a:pt x="0" y="0"/>
                </a:moveTo>
                <a:lnTo>
                  <a:pt x="6702518" y="0"/>
                </a:lnTo>
                <a:lnTo>
                  <a:pt x="6702518" y="3351259"/>
                </a:lnTo>
                <a:lnTo>
                  <a:pt x="0" y="335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193495" y="5802236"/>
            <a:ext cx="3580455" cy="1287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Ci siamo noi ad aiutarti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94505" y="8763000"/>
            <a:ext cx="9164795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00"/>
              </a:lnSpc>
            </a:pPr>
            <a:r>
              <a:rPr lang="en-US" sz="30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è come un gioco... se ti diverti ce la fai!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1601483"/>
            <a:ext cx="704460" cy="733812"/>
          </a:xfrm>
          <a:custGeom>
            <a:avLst/>
            <a:gdLst/>
            <a:ahLst/>
            <a:cxnLst/>
            <a:rect l="l" t="t" r="r" b="b"/>
            <a:pathLst>
              <a:path w="704460" h="733812">
                <a:moveTo>
                  <a:pt x="0" y="0"/>
                </a:moveTo>
                <a:lnTo>
                  <a:pt x="704460" y="0"/>
                </a:lnTo>
                <a:lnTo>
                  <a:pt x="704460" y="733812"/>
                </a:lnTo>
                <a:lnTo>
                  <a:pt x="0" y="733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98282" y="1666764"/>
            <a:ext cx="584376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CB6F"/>
                </a:solidFill>
                <a:latin typeface="Raleway Bold"/>
                <a:ea typeface="Raleway Bold"/>
                <a:cs typeface="Raleway Bold"/>
                <a:sym typeface="Raleway Bold"/>
              </a:rPr>
              <a:t>Come</a:t>
            </a:r>
            <a:r>
              <a:rPr lang="en-US" sz="3000">
                <a:solidFill>
                  <a:srgbClr val="231F20"/>
                </a:solidFill>
                <a:latin typeface="Raleway Bold"/>
                <a:ea typeface="Raleway Bold"/>
                <a:cs typeface="Raleway Bold"/>
                <a:sym typeface="Raleway Bold"/>
              </a:rPr>
              <a:t> posso far acquistare più protection in modo </a:t>
            </a:r>
            <a:r>
              <a:rPr lang="en-US" sz="3000">
                <a:solidFill>
                  <a:srgbClr val="00CB6F"/>
                </a:solidFill>
                <a:latin typeface="Raleway Bold"/>
                <a:ea typeface="Raleway Bold"/>
                <a:cs typeface="Raleway Bold"/>
                <a:sym typeface="Raleway Bold"/>
              </a:rPr>
              <a:t>etico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7839" y="1657239"/>
            <a:ext cx="526182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7839" y="4321175"/>
            <a:ext cx="9122622" cy="82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00CB6F"/>
                </a:solidFill>
                <a:latin typeface="Raleway Bold"/>
                <a:ea typeface="Raleway Bold"/>
                <a:cs typeface="Raleway Bold"/>
                <a:sym typeface="Raleway Bold"/>
              </a:rPr>
              <a:t>La regola delle 20 ore...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033462" y="1704864"/>
            <a:ext cx="6726256" cy="6238603"/>
            <a:chOff x="0" y="0"/>
            <a:chExt cx="8968342" cy="831813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68342" cy="8318137"/>
            </a:xfrm>
            <a:custGeom>
              <a:avLst/>
              <a:gdLst/>
              <a:ahLst/>
              <a:cxnLst/>
              <a:rect l="l" t="t" r="r" b="b"/>
              <a:pathLst>
                <a:path w="8968342" h="8318137">
                  <a:moveTo>
                    <a:pt x="0" y="0"/>
                  </a:moveTo>
                  <a:lnTo>
                    <a:pt x="8968342" y="0"/>
                  </a:lnTo>
                  <a:lnTo>
                    <a:pt x="8968342" y="8318137"/>
                  </a:lnTo>
                  <a:lnTo>
                    <a:pt x="0" y="8318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2401285" y="3257698"/>
              <a:ext cx="4165772" cy="2571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9"/>
                </a:lnSpc>
              </a:pPr>
              <a:r>
                <a:rPr lang="en-US" sz="5999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3</a:t>
              </a:r>
            </a:p>
            <a:p>
              <a:pPr algn="ctr">
                <a:lnSpc>
                  <a:spcPts val="7799"/>
                </a:lnSpc>
              </a:pPr>
              <a:r>
                <a:rPr lang="en-US" sz="5999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BONUS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579737" y="4394200"/>
            <a:ext cx="2368000" cy="276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00"/>
              </a:lnSpc>
            </a:pPr>
            <a:r>
              <a:rPr lang="en-US" sz="170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+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7839" y="6337300"/>
            <a:ext cx="9122622" cy="82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00CB6F"/>
                </a:solidFill>
                <a:latin typeface="Raleway Bold"/>
                <a:ea typeface="Raleway Bold"/>
                <a:cs typeface="Raleway Bold"/>
                <a:sym typeface="Raleway Bold"/>
              </a:rPr>
              <a:t>La regola delle 72 ore...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1601483"/>
            <a:ext cx="704460" cy="733812"/>
          </a:xfrm>
          <a:custGeom>
            <a:avLst/>
            <a:gdLst/>
            <a:ahLst/>
            <a:cxnLst/>
            <a:rect l="l" t="t" r="r" b="b"/>
            <a:pathLst>
              <a:path w="704460" h="733812">
                <a:moveTo>
                  <a:pt x="0" y="0"/>
                </a:moveTo>
                <a:lnTo>
                  <a:pt x="704460" y="0"/>
                </a:lnTo>
                <a:lnTo>
                  <a:pt x="704460" y="733812"/>
                </a:lnTo>
                <a:lnTo>
                  <a:pt x="0" y="733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3269" y="4862265"/>
            <a:ext cx="1041598" cy="1354077"/>
          </a:xfrm>
          <a:custGeom>
            <a:avLst/>
            <a:gdLst/>
            <a:ahLst/>
            <a:cxnLst/>
            <a:rect l="l" t="t" r="r" b="b"/>
            <a:pathLst>
              <a:path w="1041598" h="1354077">
                <a:moveTo>
                  <a:pt x="0" y="0"/>
                </a:moveTo>
                <a:lnTo>
                  <a:pt x="1041598" y="0"/>
                </a:lnTo>
                <a:lnTo>
                  <a:pt x="1041598" y="1354078"/>
                </a:lnTo>
                <a:lnTo>
                  <a:pt x="0" y="135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98282" y="5216218"/>
            <a:ext cx="9196468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Attento ai “no” e alle sue sorelle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98282" y="1666764"/>
            <a:ext cx="584376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CB6F"/>
                </a:solidFill>
                <a:latin typeface="Raleway Bold"/>
                <a:ea typeface="Raleway Bold"/>
                <a:cs typeface="Raleway Bold"/>
                <a:sym typeface="Raleway Bold"/>
              </a:rPr>
              <a:t>Come</a:t>
            </a:r>
            <a:r>
              <a:rPr lang="en-US" sz="3000">
                <a:solidFill>
                  <a:srgbClr val="231F20"/>
                </a:solidFill>
                <a:latin typeface="Raleway Bold"/>
                <a:ea typeface="Raleway Bold"/>
                <a:cs typeface="Raleway Bold"/>
                <a:sym typeface="Raleway Bold"/>
              </a:rPr>
              <a:t> posso far acquistare più protection in modo </a:t>
            </a:r>
            <a:r>
              <a:rPr lang="en-US" sz="3000">
                <a:solidFill>
                  <a:srgbClr val="00CB6F"/>
                </a:solidFill>
                <a:latin typeface="Raleway Bold"/>
                <a:ea typeface="Raleway Bold"/>
                <a:cs typeface="Raleway Bold"/>
                <a:sym typeface="Raleway Bold"/>
              </a:rPr>
              <a:t>etico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7839" y="1657239"/>
            <a:ext cx="526182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38276" y="8401050"/>
            <a:ext cx="602102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00"/>
              </a:lnSpc>
            </a:pPr>
            <a:r>
              <a:rPr lang="en-US" sz="30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usali da subito...</a:t>
            </a:r>
          </a:p>
          <a:p>
            <a:pPr algn="r">
              <a:lnSpc>
                <a:spcPts val="3900"/>
              </a:lnSpc>
            </a:pPr>
            <a:r>
              <a:rPr lang="en-US" sz="30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...altrimenti non ottieni risultati!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033462" y="1704864"/>
            <a:ext cx="6726256" cy="6238603"/>
          </a:xfrm>
          <a:custGeom>
            <a:avLst/>
            <a:gdLst/>
            <a:ahLst/>
            <a:cxnLst/>
            <a:rect l="l" t="t" r="r" b="b"/>
            <a:pathLst>
              <a:path w="6726256" h="6238603">
                <a:moveTo>
                  <a:pt x="0" y="0"/>
                </a:moveTo>
                <a:lnTo>
                  <a:pt x="6726257" y="0"/>
                </a:lnTo>
                <a:lnTo>
                  <a:pt x="6726257" y="6238603"/>
                </a:lnTo>
                <a:lnTo>
                  <a:pt x="0" y="6238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34426" y="4133850"/>
            <a:ext cx="3124329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999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1°</a:t>
            </a:r>
          </a:p>
          <a:p>
            <a:pPr algn="ctr">
              <a:lnSpc>
                <a:spcPts val="7799"/>
              </a:lnSpc>
            </a:pPr>
            <a:r>
              <a:rPr lang="en-US" sz="5999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BONUS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1601483"/>
            <a:ext cx="704460" cy="733812"/>
          </a:xfrm>
          <a:custGeom>
            <a:avLst/>
            <a:gdLst/>
            <a:ahLst/>
            <a:cxnLst/>
            <a:rect l="l" t="t" r="r" b="b"/>
            <a:pathLst>
              <a:path w="704460" h="733812">
                <a:moveTo>
                  <a:pt x="0" y="0"/>
                </a:moveTo>
                <a:lnTo>
                  <a:pt x="704460" y="0"/>
                </a:lnTo>
                <a:lnTo>
                  <a:pt x="704460" y="733812"/>
                </a:lnTo>
                <a:lnTo>
                  <a:pt x="0" y="733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98282" y="1666764"/>
            <a:ext cx="584376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CB6F"/>
                </a:solidFill>
                <a:latin typeface="Raleway Bold"/>
                <a:ea typeface="Raleway Bold"/>
                <a:cs typeface="Raleway Bold"/>
                <a:sym typeface="Raleway Bold"/>
              </a:rPr>
              <a:t>Come</a:t>
            </a:r>
            <a:r>
              <a:rPr lang="en-US" sz="3000">
                <a:solidFill>
                  <a:srgbClr val="231F20"/>
                </a:solidFill>
                <a:latin typeface="Raleway Bold"/>
                <a:ea typeface="Raleway Bold"/>
                <a:cs typeface="Raleway Bold"/>
                <a:sym typeface="Raleway Bold"/>
              </a:rPr>
              <a:t> posso far acquistare più protection in modo </a:t>
            </a:r>
            <a:r>
              <a:rPr lang="en-US" sz="3000">
                <a:solidFill>
                  <a:srgbClr val="00CB6F"/>
                </a:solidFill>
                <a:latin typeface="Raleway Bold"/>
                <a:ea typeface="Raleway Bold"/>
                <a:cs typeface="Raleway Bold"/>
                <a:sym typeface="Raleway Bold"/>
              </a:rPr>
              <a:t>etico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7839" y="1657239"/>
            <a:ext cx="526182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80930" y="4871218"/>
            <a:ext cx="10165007" cy="1354077"/>
            <a:chOff x="0" y="0"/>
            <a:chExt cx="13553342" cy="1805437"/>
          </a:xfrm>
        </p:grpSpPr>
        <p:sp>
          <p:nvSpPr>
            <p:cNvPr id="9" name="TextBox 9"/>
            <p:cNvSpPr txBox="1"/>
            <p:nvPr/>
          </p:nvSpPr>
          <p:spPr>
            <a:xfrm>
              <a:off x="1900017" y="552722"/>
              <a:ext cx="11653325" cy="962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50"/>
                </a:lnSpc>
              </a:pPr>
              <a:r>
                <a:rPr lang="en-US" sz="4500">
                  <a:solidFill>
                    <a:srgbClr val="2C2C2C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Togli i punti di domanda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388797" cy="1805437"/>
            </a:xfrm>
            <a:custGeom>
              <a:avLst/>
              <a:gdLst/>
              <a:ahLst/>
              <a:cxnLst/>
              <a:rect l="l" t="t" r="r" b="b"/>
              <a:pathLst>
                <a:path w="1388797" h="1805437">
                  <a:moveTo>
                    <a:pt x="0" y="0"/>
                  </a:moveTo>
                  <a:lnTo>
                    <a:pt x="1388797" y="0"/>
                  </a:lnTo>
                  <a:lnTo>
                    <a:pt x="1388797" y="1805437"/>
                  </a:lnTo>
                  <a:lnTo>
                    <a:pt x="0" y="1805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1238276" y="8401050"/>
            <a:ext cx="602102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00"/>
              </a:lnSpc>
            </a:pPr>
            <a:r>
              <a:rPr lang="en-US" sz="30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usali da subito...</a:t>
            </a:r>
          </a:p>
          <a:p>
            <a:pPr algn="r">
              <a:lnSpc>
                <a:spcPts val="3900"/>
              </a:lnSpc>
            </a:pPr>
            <a:r>
              <a:rPr lang="en-US" sz="30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...altrimenti non ottieni risultati!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033462" y="1704864"/>
            <a:ext cx="6726256" cy="6238603"/>
            <a:chOff x="0" y="0"/>
            <a:chExt cx="8968342" cy="83181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968342" cy="8318137"/>
            </a:xfrm>
            <a:custGeom>
              <a:avLst/>
              <a:gdLst/>
              <a:ahLst/>
              <a:cxnLst/>
              <a:rect l="l" t="t" r="r" b="b"/>
              <a:pathLst>
                <a:path w="8968342" h="8318137">
                  <a:moveTo>
                    <a:pt x="0" y="0"/>
                  </a:moveTo>
                  <a:lnTo>
                    <a:pt x="8968342" y="0"/>
                  </a:lnTo>
                  <a:lnTo>
                    <a:pt x="8968342" y="8318137"/>
                  </a:lnTo>
                  <a:lnTo>
                    <a:pt x="0" y="8318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2401285" y="3257698"/>
              <a:ext cx="4165772" cy="2571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9"/>
                </a:lnSpc>
              </a:pPr>
              <a:r>
                <a:rPr lang="en-US" sz="5999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2°</a:t>
              </a:r>
            </a:p>
            <a:p>
              <a:pPr algn="ctr">
                <a:lnSpc>
                  <a:spcPts val="7799"/>
                </a:lnSpc>
              </a:pPr>
              <a:r>
                <a:rPr lang="en-US" sz="5999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BONUS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135191"/>
            <a:ext cx="13533639" cy="5123109"/>
          </a:xfrm>
          <a:custGeom>
            <a:avLst/>
            <a:gdLst/>
            <a:ahLst/>
            <a:cxnLst/>
            <a:rect l="l" t="t" r="r" b="b"/>
            <a:pathLst>
              <a:path w="13533639" h="5123109">
                <a:moveTo>
                  <a:pt x="0" y="0"/>
                </a:moveTo>
                <a:lnTo>
                  <a:pt x="13533639" y="0"/>
                </a:lnTo>
                <a:lnTo>
                  <a:pt x="13533639" y="5123109"/>
                </a:lnTo>
                <a:lnTo>
                  <a:pt x="0" y="5123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425" b="-3215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95184"/>
            <a:ext cx="16230600" cy="81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9"/>
              </a:lnSpc>
            </a:pPr>
            <a:r>
              <a:rPr lang="en-US" sz="4999">
                <a:solidFill>
                  <a:srgbClr val="00CB6F"/>
                </a:solidFill>
                <a:latin typeface="Raleway Bold"/>
                <a:ea typeface="Raleway Bold"/>
                <a:cs typeface="Raleway Bold"/>
                <a:sym typeface="Raleway Bold"/>
              </a:rPr>
              <a:t>La formula dell’acquiescenza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413093" y="969305"/>
            <a:ext cx="5489575" cy="5091581"/>
            <a:chOff x="0" y="0"/>
            <a:chExt cx="7319434" cy="67887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19434" cy="6788775"/>
            </a:xfrm>
            <a:custGeom>
              <a:avLst/>
              <a:gdLst/>
              <a:ahLst/>
              <a:cxnLst/>
              <a:rect l="l" t="t" r="r" b="b"/>
              <a:pathLst>
                <a:path w="7319434" h="6788775">
                  <a:moveTo>
                    <a:pt x="0" y="0"/>
                  </a:moveTo>
                  <a:lnTo>
                    <a:pt x="7319434" y="0"/>
                  </a:lnTo>
                  <a:lnTo>
                    <a:pt x="7319434" y="6788775"/>
                  </a:lnTo>
                  <a:lnTo>
                    <a:pt x="0" y="6788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59788" y="2657759"/>
              <a:ext cx="3399858" cy="2099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65"/>
                </a:lnSpc>
              </a:pPr>
              <a:r>
                <a:rPr lang="en-US" sz="4896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3°</a:t>
              </a:r>
            </a:p>
            <a:p>
              <a:pPr algn="ctr">
                <a:lnSpc>
                  <a:spcPts val="6365"/>
                </a:lnSpc>
              </a:pPr>
              <a:r>
                <a:rPr lang="en-US" sz="4896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BONUS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08215" y="7494916"/>
            <a:ext cx="4531010" cy="849564"/>
          </a:xfrm>
          <a:custGeom>
            <a:avLst/>
            <a:gdLst/>
            <a:ahLst/>
            <a:cxnLst/>
            <a:rect l="l" t="t" r="r" b="b"/>
            <a:pathLst>
              <a:path w="4531010" h="849564">
                <a:moveTo>
                  <a:pt x="0" y="0"/>
                </a:moveTo>
                <a:lnTo>
                  <a:pt x="4531010" y="0"/>
                </a:lnTo>
                <a:lnTo>
                  <a:pt x="4531010" y="849564"/>
                </a:lnTo>
                <a:lnTo>
                  <a:pt x="0" y="849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657400" y="1202667"/>
            <a:ext cx="7630600" cy="908433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-408731" y="1188380"/>
            <a:ext cx="18875389" cy="0"/>
          </a:xfrm>
          <a:prstGeom prst="line">
            <a:avLst/>
          </a:prstGeom>
          <a:ln w="19050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1802">
            <a:off x="6122382" y="5735303"/>
            <a:ext cx="9084323" cy="0"/>
          </a:xfrm>
          <a:prstGeom prst="line">
            <a:avLst/>
          </a:prstGeom>
          <a:ln w="19050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1597396" y="2268196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20170" y="8354005"/>
            <a:ext cx="3327833" cy="958393"/>
          </a:xfrm>
          <a:custGeom>
            <a:avLst/>
            <a:gdLst/>
            <a:ahLst/>
            <a:cxnLst/>
            <a:rect l="l" t="t" r="r" b="b"/>
            <a:pathLst>
              <a:path w="3327833" h="958393">
                <a:moveTo>
                  <a:pt x="0" y="0"/>
                </a:moveTo>
                <a:lnTo>
                  <a:pt x="3327834" y="0"/>
                </a:lnTo>
                <a:lnTo>
                  <a:pt x="3327834" y="958393"/>
                </a:lnTo>
                <a:lnTo>
                  <a:pt x="0" y="958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6752" b="-5264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42987" y="7380616"/>
            <a:ext cx="848570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Masterclass evento 2 ore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23875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2987" y="1408727"/>
            <a:ext cx="8968888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spc="110">
                <a:solidFill>
                  <a:srgbClr val="2C2C2C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Il primo sistema professionale </a:t>
            </a:r>
            <a:r>
              <a:rPr lang="en-US" sz="3699" spc="110">
                <a:solidFill>
                  <a:srgbClr val="CB0900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innovativo,</a:t>
            </a:r>
            <a:r>
              <a:rPr lang="en-US" sz="3699" spc="110">
                <a:solidFill>
                  <a:srgbClr val="2C2C2C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</a:t>
            </a:r>
            <a:r>
              <a:rPr lang="en-US" sz="3699" spc="110">
                <a:solidFill>
                  <a:srgbClr val="CB0900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frutto delle più recenti scoperte delle neuroscienze,</a:t>
            </a:r>
            <a:r>
              <a:rPr lang="en-US" sz="3699" spc="110">
                <a:solidFill>
                  <a:srgbClr val="2C2C2C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per </a:t>
            </a:r>
            <a:r>
              <a:rPr lang="en-US" sz="3699" spc="110">
                <a:solidFill>
                  <a:srgbClr val="00C2CB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far</a:t>
            </a:r>
            <a:r>
              <a:rPr lang="en-US" sz="3699" spc="110">
                <a:solidFill>
                  <a:srgbClr val="2C2C2C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</a:t>
            </a:r>
            <a:r>
              <a:rPr lang="en-US" sz="3699" spc="110">
                <a:solidFill>
                  <a:srgbClr val="00C2CB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acquistare</a:t>
            </a:r>
            <a:r>
              <a:rPr lang="en-US" sz="3699" spc="110">
                <a:solidFill>
                  <a:srgbClr val="2C2C2C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più polizze protection in modo etico, superando le pressioni commerciali, facendo felici i clienti e... il tuo conto in banca!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97999" y="8721954"/>
            <a:ext cx="2522171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dirty="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è un </a:t>
            </a:r>
            <a:r>
              <a:rPr lang="en-US" sz="2499" dirty="0" err="1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marchio</a:t>
            </a:r>
            <a:endParaRPr lang="en-US" sz="2499" dirty="0">
              <a:solidFill>
                <a:srgbClr val="2C2C2C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61951" y="1202667"/>
            <a:ext cx="7479024" cy="1332626"/>
          </a:xfrm>
          <a:custGeom>
            <a:avLst/>
            <a:gdLst/>
            <a:ahLst/>
            <a:cxnLst/>
            <a:rect l="l" t="t" r="r" b="b"/>
            <a:pathLst>
              <a:path w="7479024" h="1332626">
                <a:moveTo>
                  <a:pt x="0" y="0"/>
                </a:moveTo>
                <a:lnTo>
                  <a:pt x="7479024" y="0"/>
                </a:lnTo>
                <a:lnTo>
                  <a:pt x="7479024" y="1332627"/>
                </a:lnTo>
                <a:lnTo>
                  <a:pt x="0" y="1332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2535294"/>
            <a:ext cx="4512785" cy="7521309"/>
          </a:xfrm>
          <a:custGeom>
            <a:avLst/>
            <a:gdLst/>
            <a:ahLst/>
            <a:cxnLst/>
            <a:rect l="l" t="t" r="r" b="b"/>
            <a:pathLst>
              <a:path w="4512785" h="7521309">
                <a:moveTo>
                  <a:pt x="0" y="0"/>
                </a:moveTo>
                <a:lnTo>
                  <a:pt x="4512785" y="0"/>
                </a:lnTo>
                <a:lnTo>
                  <a:pt x="4512785" y="7521308"/>
                </a:lnTo>
                <a:lnTo>
                  <a:pt x="0" y="7521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64542" y="3783252"/>
            <a:ext cx="5994758" cy="5025393"/>
          </a:xfrm>
          <a:custGeom>
            <a:avLst/>
            <a:gdLst/>
            <a:ahLst/>
            <a:cxnLst/>
            <a:rect l="l" t="t" r="r" b="b"/>
            <a:pathLst>
              <a:path w="5994758" h="5025393">
                <a:moveTo>
                  <a:pt x="0" y="0"/>
                </a:moveTo>
                <a:lnTo>
                  <a:pt x="5994758" y="0"/>
                </a:lnTo>
                <a:lnTo>
                  <a:pt x="5994758" y="5025392"/>
                </a:lnTo>
                <a:lnTo>
                  <a:pt x="0" y="50253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15267" y="3928738"/>
            <a:ext cx="5647657" cy="4734419"/>
          </a:xfrm>
          <a:custGeom>
            <a:avLst/>
            <a:gdLst/>
            <a:ahLst/>
            <a:cxnLst/>
            <a:rect l="l" t="t" r="r" b="b"/>
            <a:pathLst>
              <a:path w="5647657" h="4734419">
                <a:moveTo>
                  <a:pt x="0" y="0"/>
                </a:moveTo>
                <a:lnTo>
                  <a:pt x="5647657" y="0"/>
                </a:lnTo>
                <a:lnTo>
                  <a:pt x="5647657" y="4734419"/>
                </a:lnTo>
                <a:lnTo>
                  <a:pt x="0" y="4734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594068" y="3709606"/>
            <a:ext cx="1188496" cy="166341"/>
            <a:chOff x="0" y="0"/>
            <a:chExt cx="313020" cy="438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20" cy="43810"/>
            </a:xfrm>
            <a:custGeom>
              <a:avLst/>
              <a:gdLst/>
              <a:ahLst/>
              <a:cxnLst/>
              <a:rect l="l" t="t" r="r" b="b"/>
              <a:pathLst>
                <a:path w="313020" h="43810">
                  <a:moveTo>
                    <a:pt x="0" y="0"/>
                  </a:moveTo>
                  <a:lnTo>
                    <a:pt x="313020" y="0"/>
                  </a:lnTo>
                  <a:lnTo>
                    <a:pt x="313020" y="43810"/>
                  </a:lnTo>
                  <a:lnTo>
                    <a:pt x="0" y="43810"/>
                  </a:lnTo>
                  <a:close/>
                </a:path>
              </a:pathLst>
            </a:custGeom>
            <a:solidFill>
              <a:srgbClr val="CB09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13020" cy="72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183617"/>
            <a:ext cx="16230600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0"/>
              </a:lnSpc>
              <a:spcBef>
                <a:spcPct val="0"/>
              </a:spcBef>
            </a:pPr>
            <a:r>
              <a:rPr lang="en-US" sz="8500">
                <a:solidFill>
                  <a:srgbClr val="2C2C2C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I risultati: le testimonianze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61951" y="1202667"/>
            <a:ext cx="7479024" cy="1332626"/>
          </a:xfrm>
          <a:custGeom>
            <a:avLst/>
            <a:gdLst/>
            <a:ahLst/>
            <a:cxnLst/>
            <a:rect l="l" t="t" r="r" b="b"/>
            <a:pathLst>
              <a:path w="7479024" h="1332626">
                <a:moveTo>
                  <a:pt x="0" y="0"/>
                </a:moveTo>
                <a:lnTo>
                  <a:pt x="7479024" y="0"/>
                </a:lnTo>
                <a:lnTo>
                  <a:pt x="7479024" y="1332627"/>
                </a:lnTo>
                <a:lnTo>
                  <a:pt x="0" y="1332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88580" y="3145943"/>
            <a:ext cx="9599420" cy="4665797"/>
          </a:xfrm>
          <a:custGeom>
            <a:avLst/>
            <a:gdLst/>
            <a:ahLst/>
            <a:cxnLst/>
            <a:rect l="l" t="t" r="r" b="b"/>
            <a:pathLst>
              <a:path w="9599420" h="4665797">
                <a:moveTo>
                  <a:pt x="0" y="0"/>
                </a:moveTo>
                <a:lnTo>
                  <a:pt x="9599420" y="0"/>
                </a:lnTo>
                <a:lnTo>
                  <a:pt x="9599420" y="4665797"/>
                </a:lnTo>
                <a:lnTo>
                  <a:pt x="0" y="4665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214197"/>
            <a:ext cx="8688580" cy="4529289"/>
          </a:xfrm>
          <a:custGeom>
            <a:avLst/>
            <a:gdLst/>
            <a:ahLst/>
            <a:cxnLst/>
            <a:rect l="l" t="t" r="r" b="b"/>
            <a:pathLst>
              <a:path w="8688580" h="4529289">
                <a:moveTo>
                  <a:pt x="0" y="0"/>
                </a:moveTo>
                <a:lnTo>
                  <a:pt x="8688580" y="0"/>
                </a:lnTo>
                <a:lnTo>
                  <a:pt x="8688580" y="4529289"/>
                </a:lnTo>
                <a:lnTo>
                  <a:pt x="0" y="4529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83617"/>
            <a:ext cx="16230600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0"/>
              </a:lnSpc>
              <a:spcBef>
                <a:spcPct val="0"/>
              </a:spcBef>
            </a:pPr>
            <a:r>
              <a:rPr lang="en-US" sz="8500">
                <a:solidFill>
                  <a:srgbClr val="2C2C2C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I risultati: le testimonianze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61951" y="1202667"/>
            <a:ext cx="7479024" cy="1332626"/>
          </a:xfrm>
          <a:custGeom>
            <a:avLst/>
            <a:gdLst/>
            <a:ahLst/>
            <a:cxnLst/>
            <a:rect l="l" t="t" r="r" b="b"/>
            <a:pathLst>
              <a:path w="7479024" h="1332626">
                <a:moveTo>
                  <a:pt x="0" y="0"/>
                </a:moveTo>
                <a:lnTo>
                  <a:pt x="7479024" y="0"/>
                </a:lnTo>
                <a:lnTo>
                  <a:pt x="7479024" y="1332627"/>
                </a:lnTo>
                <a:lnTo>
                  <a:pt x="0" y="1332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11603" y="3411407"/>
            <a:ext cx="8097008" cy="5373918"/>
          </a:xfrm>
          <a:custGeom>
            <a:avLst/>
            <a:gdLst/>
            <a:ahLst/>
            <a:cxnLst/>
            <a:rect l="l" t="t" r="r" b="b"/>
            <a:pathLst>
              <a:path w="8097008" h="5373918">
                <a:moveTo>
                  <a:pt x="0" y="0"/>
                </a:moveTo>
                <a:lnTo>
                  <a:pt x="8097008" y="0"/>
                </a:lnTo>
                <a:lnTo>
                  <a:pt x="8097008" y="5373918"/>
                </a:lnTo>
                <a:lnTo>
                  <a:pt x="0" y="5373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630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1174" y="3704010"/>
            <a:ext cx="9160429" cy="4788712"/>
          </a:xfrm>
          <a:custGeom>
            <a:avLst/>
            <a:gdLst/>
            <a:ahLst/>
            <a:cxnLst/>
            <a:rect l="l" t="t" r="r" b="b"/>
            <a:pathLst>
              <a:path w="9160429" h="4788712">
                <a:moveTo>
                  <a:pt x="0" y="0"/>
                </a:moveTo>
                <a:lnTo>
                  <a:pt x="9160429" y="0"/>
                </a:lnTo>
                <a:lnTo>
                  <a:pt x="9160429" y="4788712"/>
                </a:lnTo>
                <a:lnTo>
                  <a:pt x="0" y="4788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83617"/>
            <a:ext cx="16230600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0"/>
              </a:lnSpc>
              <a:spcBef>
                <a:spcPct val="0"/>
              </a:spcBef>
            </a:pPr>
            <a:r>
              <a:rPr lang="en-US" sz="8500">
                <a:solidFill>
                  <a:srgbClr val="2C2C2C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I risultati: le testimonianze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04488" y="1202667"/>
            <a:ext cx="7479024" cy="1332626"/>
          </a:xfrm>
          <a:custGeom>
            <a:avLst/>
            <a:gdLst/>
            <a:ahLst/>
            <a:cxnLst/>
            <a:rect l="l" t="t" r="r" b="b"/>
            <a:pathLst>
              <a:path w="7479024" h="1332626">
                <a:moveTo>
                  <a:pt x="0" y="0"/>
                </a:moveTo>
                <a:lnTo>
                  <a:pt x="7479024" y="0"/>
                </a:lnTo>
                <a:lnTo>
                  <a:pt x="7479024" y="1332627"/>
                </a:lnTo>
                <a:lnTo>
                  <a:pt x="0" y="1332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2795146"/>
            <a:ext cx="6903235" cy="6463154"/>
          </a:xfrm>
          <a:custGeom>
            <a:avLst/>
            <a:gdLst/>
            <a:ahLst/>
            <a:cxnLst/>
            <a:rect l="l" t="t" r="r" b="b"/>
            <a:pathLst>
              <a:path w="6903235" h="6463154">
                <a:moveTo>
                  <a:pt x="0" y="0"/>
                </a:moveTo>
                <a:lnTo>
                  <a:pt x="6903235" y="0"/>
                </a:lnTo>
                <a:lnTo>
                  <a:pt x="6903235" y="6463154"/>
                </a:lnTo>
                <a:lnTo>
                  <a:pt x="0" y="6463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39415" y="4317548"/>
            <a:ext cx="8288195" cy="3595004"/>
          </a:xfrm>
          <a:custGeom>
            <a:avLst/>
            <a:gdLst/>
            <a:ahLst/>
            <a:cxnLst/>
            <a:rect l="l" t="t" r="r" b="b"/>
            <a:pathLst>
              <a:path w="8288195" h="3595004">
                <a:moveTo>
                  <a:pt x="0" y="0"/>
                </a:moveTo>
                <a:lnTo>
                  <a:pt x="8288194" y="0"/>
                </a:lnTo>
                <a:lnTo>
                  <a:pt x="8288194" y="3595004"/>
                </a:lnTo>
                <a:lnTo>
                  <a:pt x="0" y="35950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888466" y="6467498"/>
            <a:ext cx="611236" cy="491965"/>
            <a:chOff x="0" y="0"/>
            <a:chExt cx="160984" cy="1295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0984" cy="129571"/>
            </a:xfrm>
            <a:custGeom>
              <a:avLst/>
              <a:gdLst/>
              <a:ahLst/>
              <a:cxnLst/>
              <a:rect l="l" t="t" r="r" b="b"/>
              <a:pathLst>
                <a:path w="160984" h="129571">
                  <a:moveTo>
                    <a:pt x="0" y="0"/>
                  </a:moveTo>
                  <a:lnTo>
                    <a:pt x="160984" y="0"/>
                  </a:lnTo>
                  <a:lnTo>
                    <a:pt x="160984" y="129571"/>
                  </a:lnTo>
                  <a:lnTo>
                    <a:pt x="0" y="1295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60984" cy="158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344807" y="4593838"/>
            <a:ext cx="7077411" cy="3042424"/>
          </a:xfrm>
          <a:custGeom>
            <a:avLst/>
            <a:gdLst/>
            <a:ahLst/>
            <a:cxnLst/>
            <a:rect l="l" t="t" r="r" b="b"/>
            <a:pathLst>
              <a:path w="7077411" h="3042424">
                <a:moveTo>
                  <a:pt x="0" y="0"/>
                </a:moveTo>
                <a:lnTo>
                  <a:pt x="7077411" y="0"/>
                </a:lnTo>
                <a:lnTo>
                  <a:pt x="7077411" y="3042424"/>
                </a:lnTo>
                <a:lnTo>
                  <a:pt x="0" y="30424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183617"/>
            <a:ext cx="11400142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0"/>
              </a:lnSpc>
              <a:spcBef>
                <a:spcPct val="0"/>
              </a:spcBef>
            </a:pPr>
            <a:r>
              <a:rPr lang="en-US" sz="8500">
                <a:solidFill>
                  <a:srgbClr val="2C2C2C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I risultati: i consulenti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94923" y="5105400"/>
            <a:ext cx="4333848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20.000 consulenti</a:t>
            </a:r>
          </a:p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usano già il</a:t>
            </a:r>
          </a:p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me.to.do EasyProtection®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7734" y="0"/>
            <a:ext cx="14761566" cy="9551601"/>
          </a:xfrm>
          <a:custGeom>
            <a:avLst/>
            <a:gdLst/>
            <a:ahLst/>
            <a:cxnLst/>
            <a:rect l="l" t="t" r="r" b="b"/>
            <a:pathLst>
              <a:path w="14761566" h="9551601">
                <a:moveTo>
                  <a:pt x="0" y="0"/>
                </a:moveTo>
                <a:lnTo>
                  <a:pt x="14761566" y="0"/>
                </a:lnTo>
                <a:lnTo>
                  <a:pt x="14761566" y="9551601"/>
                </a:lnTo>
                <a:lnTo>
                  <a:pt x="0" y="9551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809952"/>
            <a:ext cx="425152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R.O.I. della formazione da 10 a 97 volte</a:t>
            </a:r>
            <a:r>
              <a:rPr lang="en-US" sz="3000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*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387172"/>
            <a:ext cx="12949053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*</a:t>
            </a:r>
            <a:r>
              <a:rPr lang="en-US" sz="30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Dati rilevati su un campione &gt; 500 partecipanti nel periodo 2019-2022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660295"/>
            <a:ext cx="1250615" cy="1250615"/>
          </a:xfrm>
          <a:custGeom>
            <a:avLst/>
            <a:gdLst/>
            <a:ahLst/>
            <a:cxnLst/>
            <a:rect l="l" t="t" r="r" b="b"/>
            <a:pathLst>
              <a:path w="1250615" h="1250615">
                <a:moveTo>
                  <a:pt x="0" y="0"/>
                </a:moveTo>
                <a:lnTo>
                  <a:pt x="1250615" y="0"/>
                </a:lnTo>
                <a:lnTo>
                  <a:pt x="1250615" y="1250615"/>
                </a:lnTo>
                <a:lnTo>
                  <a:pt x="0" y="1250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88000" y="3587281"/>
            <a:ext cx="1475977" cy="1396643"/>
          </a:xfrm>
          <a:custGeom>
            <a:avLst/>
            <a:gdLst/>
            <a:ahLst/>
            <a:cxnLst/>
            <a:rect l="l" t="t" r="r" b="b"/>
            <a:pathLst>
              <a:path w="1475977" h="1396643">
                <a:moveTo>
                  <a:pt x="0" y="0"/>
                </a:moveTo>
                <a:lnTo>
                  <a:pt x="1475977" y="0"/>
                </a:lnTo>
                <a:lnTo>
                  <a:pt x="1475977" y="1396643"/>
                </a:lnTo>
                <a:lnTo>
                  <a:pt x="0" y="1396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hlinkClick r:id="rId7" tooltip="mailto:contact@easyprotection.pro"/>
          </p:cNvPr>
          <p:cNvSpPr/>
          <p:nvPr/>
        </p:nvSpPr>
        <p:spPr>
          <a:xfrm>
            <a:off x="1028700" y="5326824"/>
            <a:ext cx="1385576" cy="1385576"/>
          </a:xfrm>
          <a:custGeom>
            <a:avLst/>
            <a:gdLst/>
            <a:ahLst/>
            <a:cxnLst/>
            <a:rect l="l" t="t" r="r" b="b"/>
            <a:pathLst>
              <a:path w="1385576" h="1385576">
                <a:moveTo>
                  <a:pt x="0" y="0"/>
                </a:moveTo>
                <a:lnTo>
                  <a:pt x="1385576" y="0"/>
                </a:lnTo>
                <a:lnTo>
                  <a:pt x="1385576" y="1385576"/>
                </a:lnTo>
                <a:lnTo>
                  <a:pt x="0" y="1385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hlinkClick r:id="rId10" tooltip="https://www.instagram.com/easyprotection.insurance"/>
          </p:cNvPr>
          <p:cNvSpPr/>
          <p:nvPr/>
        </p:nvSpPr>
        <p:spPr>
          <a:xfrm>
            <a:off x="1028700" y="7131500"/>
            <a:ext cx="1385576" cy="1385576"/>
          </a:xfrm>
          <a:custGeom>
            <a:avLst/>
            <a:gdLst/>
            <a:ahLst/>
            <a:cxnLst/>
            <a:rect l="l" t="t" r="r" b="b"/>
            <a:pathLst>
              <a:path w="1385576" h="1385576">
                <a:moveTo>
                  <a:pt x="0" y="0"/>
                </a:moveTo>
                <a:lnTo>
                  <a:pt x="1385576" y="0"/>
                </a:lnTo>
                <a:lnTo>
                  <a:pt x="1385576" y="1385577"/>
                </a:lnTo>
                <a:lnTo>
                  <a:pt x="0" y="1385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2004680"/>
            <a:ext cx="10351616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0"/>
              </a:lnSpc>
              <a:spcBef>
                <a:spcPct val="0"/>
              </a:spcBef>
            </a:pPr>
            <a:r>
              <a:rPr lang="en-US" sz="85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Contatti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7916" y="4018902"/>
            <a:ext cx="740063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231F20"/>
                </a:solidFill>
                <a:latin typeface="Raleway Bold"/>
                <a:ea typeface="Raleway Bold"/>
                <a:cs typeface="Raleway Bold"/>
                <a:sym typeface="Raleway Bold"/>
              </a:rPr>
              <a:t>telefono &amp; Whatsapp: +39 345 5122 809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41152" y="5761788"/>
            <a:ext cx="740063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231F20"/>
                </a:solidFill>
                <a:latin typeface="Raleway Bold"/>
                <a:ea typeface="Raleway Bold"/>
                <a:cs typeface="Raleway Bold"/>
                <a:sym typeface="Raleway Bold"/>
              </a:rPr>
              <a:t>mail: contact@easyprotection.pro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58668" y="8023225"/>
            <a:ext cx="7400632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50"/>
              </a:lnSpc>
            </a:pPr>
            <a:r>
              <a:rPr lang="en-US" sz="2500">
                <a:solidFill>
                  <a:srgbClr val="231F20"/>
                </a:solidFill>
                <a:latin typeface="Raleway"/>
                <a:ea typeface="Raleway"/>
                <a:cs typeface="Raleway"/>
                <a:sym typeface="Raleway"/>
              </a:rPr>
              <a:t>CONSULTING DEVICE s.c.</a:t>
            </a:r>
          </a:p>
          <a:p>
            <a:pPr algn="r">
              <a:lnSpc>
                <a:spcPts val="3250"/>
              </a:lnSpc>
            </a:pPr>
            <a:r>
              <a:rPr lang="en-US" sz="2500">
                <a:solidFill>
                  <a:srgbClr val="231F20"/>
                </a:solidFill>
                <a:latin typeface="Raleway"/>
                <a:ea typeface="Raleway"/>
                <a:cs typeface="Raleway"/>
                <a:sym typeface="Raleway"/>
              </a:rPr>
              <a:t> via LARGA, n.31, 20122 MILANO </a:t>
            </a:r>
          </a:p>
          <a:p>
            <a:pPr algn="r">
              <a:lnSpc>
                <a:spcPts val="3250"/>
              </a:lnSpc>
            </a:pPr>
            <a:r>
              <a:rPr lang="en-US" sz="2500">
                <a:solidFill>
                  <a:srgbClr val="231F20"/>
                </a:solidFill>
                <a:latin typeface="Raleway"/>
                <a:ea typeface="Raleway"/>
                <a:cs typeface="Raleway"/>
                <a:sym typeface="Raleway"/>
              </a:rPr>
              <a:t>Registro Imprese, c. f. partita iva 09729140963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41152" y="7557589"/>
            <a:ext cx="740063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u="sng">
                <a:solidFill>
                  <a:srgbClr val="231F20"/>
                </a:solidFill>
                <a:latin typeface="Raleway Bold"/>
                <a:ea typeface="Raleway Bold"/>
                <a:cs typeface="Raleway Bold"/>
                <a:sym typeface="Raleway Bold"/>
                <a:hlinkClick r:id="rId10" tooltip="https://www.instagram.com/easyprotection.insurance"/>
              </a:rPr>
              <a:t>Instagram: easyprotection.insurance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85466" y="3204840"/>
            <a:ext cx="9286995" cy="3877320"/>
          </a:xfrm>
          <a:custGeom>
            <a:avLst/>
            <a:gdLst/>
            <a:ahLst/>
            <a:cxnLst/>
            <a:rect l="l" t="t" r="r" b="b"/>
            <a:pathLst>
              <a:path w="9286995" h="3877320">
                <a:moveTo>
                  <a:pt x="0" y="0"/>
                </a:moveTo>
                <a:lnTo>
                  <a:pt x="9286995" y="0"/>
                </a:lnTo>
                <a:lnTo>
                  <a:pt x="9286995" y="3877320"/>
                </a:lnTo>
                <a:lnTo>
                  <a:pt x="0" y="387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621231" y="438456"/>
            <a:ext cx="2009697" cy="297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u="none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Torna all'indice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5FC35FC9-540D-D3AC-9D18-FF41636102A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A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 dirty="0"/>
          </a:p>
        </p:txBody>
      </p:sp>
      <p:pic>
        <p:nvPicPr>
          <p:cNvPr id="29" name="Elemento grafico 28">
            <a:extLst>
              <a:ext uri="{FF2B5EF4-FFF2-40B4-BE49-F238E27FC236}">
                <a16:creationId xmlns:a16="http://schemas.microsoft.com/office/drawing/2014/main" id="{5E60A6F3-F5FF-6F81-ED5E-B96D75BE1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6" r="-1053" b="21805"/>
          <a:stretch/>
        </p:blipFill>
        <p:spPr>
          <a:xfrm>
            <a:off x="-1" y="2427211"/>
            <a:ext cx="11812775" cy="7841849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D318E313-2546-27F7-1881-8D826CED2DE9}"/>
              </a:ext>
            </a:extLst>
          </p:cNvPr>
          <p:cNvGrpSpPr/>
          <p:nvPr/>
        </p:nvGrpSpPr>
        <p:grpSpPr>
          <a:xfrm rot="21436448">
            <a:off x="-701863" y="4790321"/>
            <a:ext cx="6595180" cy="706367"/>
            <a:chOff x="-319388" y="5502313"/>
            <a:chExt cx="3314700" cy="340120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A407F57F-8A87-AAE3-054D-406605E868A8}"/>
                </a:ext>
              </a:extLst>
            </p:cNvPr>
            <p:cNvSpPr/>
            <p:nvPr/>
          </p:nvSpPr>
          <p:spPr>
            <a:xfrm>
              <a:off x="-319388" y="5502313"/>
              <a:ext cx="3314700" cy="340120"/>
            </a:xfrm>
            <a:prstGeom prst="rect">
              <a:avLst/>
            </a:prstGeom>
            <a:solidFill>
              <a:srgbClr val="FF4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700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0CCE800-409D-938E-A504-BC2584928A1C}"/>
                </a:ext>
              </a:extLst>
            </p:cNvPr>
            <p:cNvSpPr txBox="1"/>
            <p:nvPr/>
          </p:nvSpPr>
          <p:spPr>
            <a:xfrm>
              <a:off x="600748" y="5514001"/>
              <a:ext cx="2278568" cy="311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3600" dirty="0">
                  <a:solidFill>
                    <a:srgbClr val="FFFFFF"/>
                  </a:solidFill>
                  <a:latin typeface="Source Sans Pro" panose="020B0503030403020204" pitchFamily="34" charset="0"/>
                </a:rPr>
                <a:t>Grazie per l’attenzione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A3522D58-9AF8-A722-FA46-817E6DD8D875}"/>
              </a:ext>
            </a:extLst>
          </p:cNvPr>
          <p:cNvGrpSpPr/>
          <p:nvPr/>
        </p:nvGrpSpPr>
        <p:grpSpPr>
          <a:xfrm>
            <a:off x="12786295" y="511981"/>
            <a:ext cx="5231015" cy="1154630"/>
            <a:chOff x="8380761" y="506181"/>
            <a:chExt cx="3487343" cy="76975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5FBC2DD-D0B4-2D64-78EC-6AFE88785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761" y="506181"/>
              <a:ext cx="1628948" cy="769753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C503F0F3-22A0-6A0E-5D45-D12A5912C714}"/>
                </a:ext>
              </a:extLst>
            </p:cNvPr>
            <p:cNvSpPr txBox="1"/>
            <p:nvPr/>
          </p:nvSpPr>
          <p:spPr>
            <a:xfrm>
              <a:off x="8772257" y="515146"/>
              <a:ext cx="144302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50" i="1" dirty="0">
                  <a:latin typeface="Source Sans Pro" panose="020B0503030403020204" pitchFamily="34" charset="0"/>
                </a:rPr>
                <a:t>Ente certificatore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9861F571-32A8-B74A-6CA8-D5F1BAD9991A}"/>
                </a:ext>
              </a:extLst>
            </p:cNvPr>
            <p:cNvSpPr txBox="1"/>
            <p:nvPr/>
          </p:nvSpPr>
          <p:spPr>
            <a:xfrm>
              <a:off x="10112495" y="515146"/>
              <a:ext cx="175560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50" i="1" dirty="0">
                  <a:latin typeface="Source Sans Pro" panose="020B0503030403020204" pitchFamily="34" charset="0"/>
                </a:rPr>
                <a:t>In collaborazione con</a:t>
              </a:r>
            </a:p>
          </p:txBody>
        </p:sp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1B4CF43F-55F7-CE42-2443-5C1FB6D1C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2452" b="32036"/>
            <a:stretch/>
          </p:blipFill>
          <p:spPr>
            <a:xfrm>
              <a:off x="10397279" y="855069"/>
              <a:ext cx="1185122" cy="420864"/>
            </a:xfrm>
            <a:prstGeom prst="rect">
              <a:avLst/>
            </a:prstGeom>
          </p:spPr>
        </p:pic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6546D9FA-0474-989E-24F4-5A498FA3531C}"/>
              </a:ext>
            </a:extLst>
          </p:cNvPr>
          <p:cNvGrpSpPr/>
          <p:nvPr/>
        </p:nvGrpSpPr>
        <p:grpSpPr>
          <a:xfrm>
            <a:off x="13857947" y="6178790"/>
            <a:ext cx="2384879" cy="2384879"/>
            <a:chOff x="4484350" y="4670474"/>
            <a:chExt cx="1589919" cy="1589919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B40867F4-3519-5D74-DFBC-0D8E358661FB}"/>
                </a:ext>
              </a:extLst>
            </p:cNvPr>
            <p:cNvSpPr/>
            <p:nvPr/>
          </p:nvSpPr>
          <p:spPr>
            <a:xfrm>
              <a:off x="4595046" y="4773949"/>
              <a:ext cx="1373283" cy="1373283"/>
            </a:xfrm>
            <a:prstGeom prst="ellipse">
              <a:avLst/>
            </a:prstGeom>
            <a:solidFill>
              <a:srgbClr val="FF4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700"/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89F5B77C-2CF4-3A31-3B40-97B45B9C8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350" y="4670474"/>
              <a:ext cx="1589919" cy="1589919"/>
            </a:xfrm>
            <a:prstGeom prst="rect">
              <a:avLst/>
            </a:prstGeom>
          </p:spPr>
        </p:pic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01C221C-4FDC-2D99-D1A9-9D6A9C32AB56}"/>
              </a:ext>
            </a:extLst>
          </p:cNvPr>
          <p:cNvSpPr txBox="1"/>
          <p:nvPr/>
        </p:nvSpPr>
        <p:spPr>
          <a:xfrm>
            <a:off x="487698" y="6057900"/>
            <a:ext cx="11353800" cy="322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150"/>
              </a:lnSpc>
            </a:pPr>
            <a:r>
              <a:rPr lang="it-IT" sz="4800" b="1" dirty="0">
                <a:latin typeface="Montserrat" panose="00000500000000000000" pitchFamily="2" charset="0"/>
              </a:rPr>
              <a:t>EASY PROTECTION </a:t>
            </a:r>
          </a:p>
          <a:p>
            <a:pPr>
              <a:lnSpc>
                <a:spcPts val="6150"/>
              </a:lnSpc>
            </a:pPr>
            <a:r>
              <a:rPr lang="it-IT" sz="4800" b="1" dirty="0">
                <a:latin typeface="Montserrat" panose="00000500000000000000" pitchFamily="2" charset="0"/>
              </a:rPr>
              <a:t>MASTERCLASS: </a:t>
            </a:r>
            <a:br>
              <a:rPr lang="it-IT" sz="4800" b="1" dirty="0">
                <a:latin typeface="Montserrat" panose="00000500000000000000" pitchFamily="2" charset="0"/>
              </a:rPr>
            </a:br>
            <a:r>
              <a:rPr lang="it-IT" sz="4800" b="1" dirty="0">
                <a:latin typeface="Montserrat" panose="00000500000000000000" pitchFamily="2" charset="0"/>
              </a:rPr>
              <a:t>PROPOSIZIONE EFFICACE </a:t>
            </a:r>
          </a:p>
          <a:p>
            <a:pPr>
              <a:lnSpc>
                <a:spcPts val="6150"/>
              </a:lnSpc>
            </a:pPr>
            <a:r>
              <a:rPr lang="it-IT" sz="4800" b="1" dirty="0">
                <a:latin typeface="Montserrat" panose="00000500000000000000" pitchFamily="2" charset="0"/>
              </a:rPr>
              <a:t>DELLE POLIZZE PROTECTION</a:t>
            </a:r>
          </a:p>
        </p:txBody>
      </p:sp>
    </p:spTree>
    <p:extLst>
      <p:ext uri="{BB962C8B-B14F-4D97-AF65-F5344CB8AC3E}">
        <p14:creationId xmlns:p14="http://schemas.microsoft.com/office/powerpoint/2010/main" val="3516985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2E709F91-3DB5-C95C-38F6-9748BB9266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A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BAA49D9-2894-163A-241B-DD0EF7F3D385}"/>
              </a:ext>
            </a:extLst>
          </p:cNvPr>
          <p:cNvGrpSpPr/>
          <p:nvPr/>
        </p:nvGrpSpPr>
        <p:grpSpPr>
          <a:xfrm>
            <a:off x="377072" y="243575"/>
            <a:ext cx="17533857" cy="9612149"/>
            <a:chOff x="216816" y="162383"/>
            <a:chExt cx="11689238" cy="6408099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63745D67-E3EF-5842-22FC-9F049CAC17BB}"/>
                </a:ext>
              </a:extLst>
            </p:cNvPr>
            <p:cNvSpPr/>
            <p:nvPr/>
          </p:nvSpPr>
          <p:spPr>
            <a:xfrm>
              <a:off x="606053" y="162383"/>
              <a:ext cx="10910765" cy="6137305"/>
            </a:xfrm>
            <a:prstGeom prst="roundRect">
              <a:avLst>
                <a:gd name="adj" fmla="val 4798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700" dirty="0">
                <a:noFill/>
              </a:endParaRPr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DCCA2721-06FA-C704-526E-3BCE0636DE52}"/>
                </a:ext>
              </a:extLst>
            </p:cNvPr>
            <p:cNvSpPr/>
            <p:nvPr/>
          </p:nvSpPr>
          <p:spPr>
            <a:xfrm>
              <a:off x="5962453" y="326828"/>
              <a:ext cx="197963" cy="1979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700"/>
            </a:p>
          </p:txBody>
        </p: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686EE66C-AFDE-224C-94AB-92310FEF3682}"/>
                </a:ext>
              </a:extLst>
            </p:cNvPr>
            <p:cNvCxnSpPr>
              <a:cxnSpLocks/>
            </p:cNvCxnSpPr>
            <p:nvPr/>
          </p:nvCxnSpPr>
          <p:spPr>
            <a:xfrm>
              <a:off x="216816" y="6570482"/>
              <a:ext cx="11689238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6DFD2DA7-7FA5-96DC-66E1-DBA653667A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6900" y="924526"/>
            <a:ext cx="16054200" cy="787659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10927B2-07DB-3F69-AA12-4572312AD390}"/>
              </a:ext>
            </a:extLst>
          </p:cNvPr>
          <p:cNvSpPr txBox="1"/>
          <p:nvPr/>
        </p:nvSpPr>
        <p:spPr>
          <a:xfrm>
            <a:off x="1339484" y="5310707"/>
            <a:ext cx="29734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700" b="1" kern="100" dirty="0">
                <a:solidFill>
                  <a:srgbClr val="FF480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Accedi al portale con le tue credenziali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C0E991B-C251-CBB7-D4EC-3D6689953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5690" y="3574115"/>
            <a:ext cx="1511256" cy="1690872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EB5E74F5-FF64-2916-6C07-53725A1F3C7C}"/>
              </a:ext>
            </a:extLst>
          </p:cNvPr>
          <p:cNvSpPr/>
          <p:nvPr/>
        </p:nvSpPr>
        <p:spPr>
          <a:xfrm>
            <a:off x="4312920" y="2148840"/>
            <a:ext cx="9494520" cy="3825240"/>
          </a:xfrm>
          <a:prstGeom prst="rect">
            <a:avLst/>
          </a:prstGeom>
          <a:noFill/>
          <a:ln w="28575">
            <a:solidFill>
              <a:srgbClr val="FF4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/>
          </a:p>
        </p:txBody>
      </p:sp>
    </p:spTree>
    <p:extLst>
      <p:ext uri="{BB962C8B-B14F-4D97-AF65-F5344CB8AC3E}">
        <p14:creationId xmlns:p14="http://schemas.microsoft.com/office/powerpoint/2010/main" val="1576930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2E709F91-3DB5-C95C-38F6-9748BB9266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A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BAA49D9-2894-163A-241B-DD0EF7F3D385}"/>
              </a:ext>
            </a:extLst>
          </p:cNvPr>
          <p:cNvGrpSpPr/>
          <p:nvPr/>
        </p:nvGrpSpPr>
        <p:grpSpPr>
          <a:xfrm>
            <a:off x="377072" y="243575"/>
            <a:ext cx="17533857" cy="9612149"/>
            <a:chOff x="216816" y="162383"/>
            <a:chExt cx="11689238" cy="6408099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63745D67-E3EF-5842-22FC-9F049CAC17BB}"/>
                </a:ext>
              </a:extLst>
            </p:cNvPr>
            <p:cNvSpPr/>
            <p:nvPr/>
          </p:nvSpPr>
          <p:spPr>
            <a:xfrm>
              <a:off x="606053" y="162383"/>
              <a:ext cx="10910765" cy="6137305"/>
            </a:xfrm>
            <a:prstGeom prst="roundRect">
              <a:avLst>
                <a:gd name="adj" fmla="val 4798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700" dirty="0">
                <a:noFill/>
              </a:endParaRPr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DCCA2721-06FA-C704-526E-3BCE0636DE52}"/>
                </a:ext>
              </a:extLst>
            </p:cNvPr>
            <p:cNvSpPr/>
            <p:nvPr/>
          </p:nvSpPr>
          <p:spPr>
            <a:xfrm>
              <a:off x="5962453" y="326828"/>
              <a:ext cx="197963" cy="1979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700"/>
            </a:p>
          </p:txBody>
        </p: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686EE66C-AFDE-224C-94AB-92310FEF3682}"/>
                </a:ext>
              </a:extLst>
            </p:cNvPr>
            <p:cNvCxnSpPr>
              <a:cxnSpLocks/>
            </p:cNvCxnSpPr>
            <p:nvPr/>
          </p:nvCxnSpPr>
          <p:spPr>
            <a:xfrm>
              <a:off x="216816" y="6570482"/>
              <a:ext cx="11689238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6DFD2DA7-7FA5-96DC-66E1-DBA653667A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6900" y="907840"/>
            <a:ext cx="16054200" cy="802710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10927B2-07DB-3F69-AA12-4572312AD390}"/>
              </a:ext>
            </a:extLst>
          </p:cNvPr>
          <p:cNvSpPr txBox="1"/>
          <p:nvPr/>
        </p:nvSpPr>
        <p:spPr>
          <a:xfrm>
            <a:off x="9612040" y="2394353"/>
            <a:ext cx="31128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700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Clicca </a:t>
            </a:r>
            <a:br>
              <a:rPr lang="it-IT" sz="2700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700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700" b="1" i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continua</a:t>
            </a:r>
            <a:r>
              <a:rPr lang="it-IT" sz="2700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700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700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 completare </a:t>
            </a:r>
            <a:br>
              <a:rPr lang="it-IT" sz="2700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700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il corso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C0E991B-C251-CBB7-D4EC-3D6689953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2239224" y="2919926"/>
            <a:ext cx="1334999" cy="14936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8A75333-3287-F5B2-F1F5-338707FAC0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"/>
          <a:stretch/>
        </p:blipFill>
        <p:spPr>
          <a:xfrm>
            <a:off x="1728368" y="1257300"/>
            <a:ext cx="14888486" cy="8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5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5305425"/>
            <a:ext cx="4584125" cy="3442845"/>
            <a:chOff x="0" y="0"/>
            <a:chExt cx="6112166" cy="4590460"/>
          </a:xfrm>
        </p:grpSpPr>
        <p:sp>
          <p:nvSpPr>
            <p:cNvPr id="4" name="TextBox 4"/>
            <p:cNvSpPr txBox="1"/>
            <p:nvPr/>
          </p:nvSpPr>
          <p:spPr>
            <a:xfrm>
              <a:off x="0" y="1554102"/>
              <a:ext cx="6112166" cy="3036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>
                  <a:solidFill>
                    <a:srgbClr val="CB09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Il VERO perché</a:t>
              </a:r>
              <a:r>
                <a:rPr lang="en-US" sz="3500">
                  <a:solidFill>
                    <a:srgbClr val="2C2C2C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gli italiani NON acquistano polizze protection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939280" cy="978416"/>
            </a:xfrm>
            <a:custGeom>
              <a:avLst/>
              <a:gdLst/>
              <a:ahLst/>
              <a:cxnLst/>
              <a:rect l="l" t="t" r="r" b="b"/>
              <a:pathLst>
                <a:path w="939280" h="978416">
                  <a:moveTo>
                    <a:pt x="0" y="0"/>
                  </a:moveTo>
                  <a:lnTo>
                    <a:pt x="939280" y="0"/>
                  </a:lnTo>
                  <a:lnTo>
                    <a:pt x="939280" y="978416"/>
                  </a:lnTo>
                  <a:lnTo>
                    <a:pt x="0" y="97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18851" y="90216"/>
              <a:ext cx="701577" cy="750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>
                  <a:solidFill>
                    <a:srgbClr val="2C2C2C"/>
                  </a:solidFill>
                  <a:latin typeface="Raleway"/>
                  <a:ea typeface="Raleway"/>
                  <a:cs typeface="Raleway"/>
                  <a:sym typeface="Raleway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51938" y="5305425"/>
            <a:ext cx="4584125" cy="2299845"/>
            <a:chOff x="0" y="0"/>
            <a:chExt cx="6112166" cy="3066460"/>
          </a:xfrm>
        </p:grpSpPr>
        <p:sp>
          <p:nvSpPr>
            <p:cNvPr id="8" name="TextBox 8"/>
            <p:cNvSpPr txBox="1"/>
            <p:nvPr/>
          </p:nvSpPr>
          <p:spPr>
            <a:xfrm>
              <a:off x="0" y="1554102"/>
              <a:ext cx="6112166" cy="1512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>
                  <a:solidFill>
                    <a:srgbClr val="00C2CB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Cosa</a:t>
              </a:r>
              <a:r>
                <a:rPr lang="en-US" sz="3500">
                  <a:solidFill>
                    <a:srgbClr val="2C2C2C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fare per farne acquistare di più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939280" cy="978416"/>
            </a:xfrm>
            <a:custGeom>
              <a:avLst/>
              <a:gdLst/>
              <a:ahLst/>
              <a:cxnLst/>
              <a:rect l="l" t="t" r="r" b="b"/>
              <a:pathLst>
                <a:path w="939280" h="978416">
                  <a:moveTo>
                    <a:pt x="0" y="0"/>
                  </a:moveTo>
                  <a:lnTo>
                    <a:pt x="939280" y="0"/>
                  </a:lnTo>
                  <a:lnTo>
                    <a:pt x="939280" y="978416"/>
                  </a:lnTo>
                  <a:lnTo>
                    <a:pt x="0" y="97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18851" y="90216"/>
              <a:ext cx="701577" cy="750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>
                  <a:solidFill>
                    <a:srgbClr val="2C2C2C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75175" y="5305425"/>
            <a:ext cx="4584125" cy="3442845"/>
            <a:chOff x="0" y="0"/>
            <a:chExt cx="6112166" cy="459046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554102"/>
              <a:ext cx="6112166" cy="3036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>
                  <a:solidFill>
                    <a:srgbClr val="00CB6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Come</a:t>
              </a:r>
              <a:r>
                <a:rPr lang="en-US" sz="3500">
                  <a:solidFill>
                    <a:srgbClr val="2C2C2C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posso far acquistare più protection in modo </a:t>
              </a:r>
              <a:r>
                <a:rPr lang="en-US" sz="3500">
                  <a:solidFill>
                    <a:srgbClr val="00CB6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etico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939280" cy="978416"/>
            </a:xfrm>
            <a:custGeom>
              <a:avLst/>
              <a:gdLst/>
              <a:ahLst/>
              <a:cxnLst/>
              <a:rect l="l" t="t" r="r" b="b"/>
              <a:pathLst>
                <a:path w="939280" h="978416">
                  <a:moveTo>
                    <a:pt x="0" y="0"/>
                  </a:moveTo>
                  <a:lnTo>
                    <a:pt x="939280" y="0"/>
                  </a:lnTo>
                  <a:lnTo>
                    <a:pt x="939280" y="978416"/>
                  </a:lnTo>
                  <a:lnTo>
                    <a:pt x="0" y="97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8851" y="90216"/>
              <a:ext cx="701577" cy="750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>
                  <a:solidFill>
                    <a:srgbClr val="2C2C2C"/>
                  </a:solidFill>
                  <a:latin typeface="Raleway"/>
                  <a:ea typeface="Raleway"/>
                  <a:cs typeface="Raleway"/>
                  <a:sym typeface="Raleway"/>
                </a:rPr>
                <a:t>3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562962"/>
            <a:ext cx="7315200" cy="2008355"/>
          </a:xfrm>
          <a:custGeom>
            <a:avLst/>
            <a:gdLst/>
            <a:ahLst/>
            <a:cxnLst/>
            <a:rect l="l" t="t" r="r" b="b"/>
            <a:pathLst>
              <a:path w="7315200" h="2008355">
                <a:moveTo>
                  <a:pt x="0" y="0"/>
                </a:moveTo>
                <a:lnTo>
                  <a:pt x="7315200" y="0"/>
                </a:lnTo>
                <a:lnTo>
                  <a:pt x="7315200" y="2008355"/>
                </a:lnTo>
                <a:lnTo>
                  <a:pt x="0" y="20083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1543912"/>
            <a:ext cx="16230600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0"/>
              </a:lnSpc>
              <a:spcBef>
                <a:spcPct val="0"/>
              </a:spcBef>
            </a:pPr>
            <a:r>
              <a:rPr lang="en-US" sz="8500">
                <a:solidFill>
                  <a:srgbClr val="2C2C2C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Cosa scoprirai in questa masterclass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2E709F91-3DB5-C95C-38F6-9748BB9266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A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BAA49D9-2894-163A-241B-DD0EF7F3D385}"/>
              </a:ext>
            </a:extLst>
          </p:cNvPr>
          <p:cNvGrpSpPr/>
          <p:nvPr/>
        </p:nvGrpSpPr>
        <p:grpSpPr>
          <a:xfrm>
            <a:off x="377072" y="243575"/>
            <a:ext cx="17533857" cy="9612149"/>
            <a:chOff x="216816" y="162383"/>
            <a:chExt cx="11689238" cy="6408099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63745D67-E3EF-5842-22FC-9F049CAC17BB}"/>
                </a:ext>
              </a:extLst>
            </p:cNvPr>
            <p:cNvSpPr/>
            <p:nvPr/>
          </p:nvSpPr>
          <p:spPr>
            <a:xfrm>
              <a:off x="606053" y="162383"/>
              <a:ext cx="10910765" cy="6137305"/>
            </a:xfrm>
            <a:prstGeom prst="roundRect">
              <a:avLst>
                <a:gd name="adj" fmla="val 4798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700" dirty="0">
                <a:noFill/>
              </a:endParaRPr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DCCA2721-06FA-C704-526E-3BCE0636DE52}"/>
                </a:ext>
              </a:extLst>
            </p:cNvPr>
            <p:cNvSpPr/>
            <p:nvPr/>
          </p:nvSpPr>
          <p:spPr>
            <a:xfrm>
              <a:off x="5962453" y="326828"/>
              <a:ext cx="197963" cy="1979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700"/>
            </a:p>
          </p:txBody>
        </p: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686EE66C-AFDE-224C-94AB-92310FEF3682}"/>
                </a:ext>
              </a:extLst>
            </p:cNvPr>
            <p:cNvCxnSpPr>
              <a:cxnSpLocks/>
            </p:cNvCxnSpPr>
            <p:nvPr/>
          </p:nvCxnSpPr>
          <p:spPr>
            <a:xfrm>
              <a:off x="216816" y="6570482"/>
              <a:ext cx="11689238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8DBD8627-4213-E79C-30E1-3D70E719D777}"/>
              </a:ext>
            </a:extLst>
          </p:cNvPr>
          <p:cNvGrpSpPr/>
          <p:nvPr/>
        </p:nvGrpSpPr>
        <p:grpSpPr>
          <a:xfrm>
            <a:off x="1479150" y="841405"/>
            <a:ext cx="15329700" cy="8322449"/>
            <a:chOff x="1116000" y="575104"/>
            <a:chExt cx="16056000" cy="871675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58088B3-855E-0BFE-5F9D-3F42668B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00" y="876300"/>
              <a:ext cx="16056000" cy="8415559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AB6F368-B3B7-A630-040E-152987F33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6176"/>
            <a:stretch/>
          </p:blipFill>
          <p:spPr>
            <a:xfrm>
              <a:off x="1117800" y="575104"/>
              <a:ext cx="16054200" cy="301196"/>
            </a:xfrm>
            <a:prstGeom prst="rect">
              <a:avLst/>
            </a:prstGeom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10927B2-07DB-3F69-AA12-4572312AD390}"/>
              </a:ext>
            </a:extLst>
          </p:cNvPr>
          <p:cNvSpPr txBox="1"/>
          <p:nvPr/>
        </p:nvSpPr>
        <p:spPr>
          <a:xfrm>
            <a:off x="11159283" y="1671072"/>
            <a:ext cx="353143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700" b="1" kern="100" dirty="0">
                <a:solidFill>
                  <a:srgbClr val="FF480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Clicca qui per accedere alla tua Area Personale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C0E991B-C251-CBB7-D4EC-3D6689953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14160421" y="1726860"/>
            <a:ext cx="1067219" cy="119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33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2E709F91-3DB5-C95C-38F6-9748BB9266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A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BAA49D9-2894-163A-241B-DD0EF7F3D385}"/>
              </a:ext>
            </a:extLst>
          </p:cNvPr>
          <p:cNvGrpSpPr/>
          <p:nvPr/>
        </p:nvGrpSpPr>
        <p:grpSpPr>
          <a:xfrm>
            <a:off x="377072" y="243575"/>
            <a:ext cx="17533857" cy="9612149"/>
            <a:chOff x="216816" y="162383"/>
            <a:chExt cx="11689238" cy="6408099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63745D67-E3EF-5842-22FC-9F049CAC17BB}"/>
                </a:ext>
              </a:extLst>
            </p:cNvPr>
            <p:cNvSpPr/>
            <p:nvPr/>
          </p:nvSpPr>
          <p:spPr>
            <a:xfrm>
              <a:off x="606053" y="162383"/>
              <a:ext cx="10910765" cy="6137305"/>
            </a:xfrm>
            <a:prstGeom prst="roundRect">
              <a:avLst>
                <a:gd name="adj" fmla="val 4798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700" dirty="0">
                <a:noFill/>
              </a:endParaRPr>
            </a:p>
          </p:txBody>
        </p: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686EE66C-AFDE-224C-94AB-92310FEF3682}"/>
                </a:ext>
              </a:extLst>
            </p:cNvPr>
            <p:cNvCxnSpPr>
              <a:cxnSpLocks/>
            </p:cNvCxnSpPr>
            <p:nvPr/>
          </p:nvCxnSpPr>
          <p:spPr>
            <a:xfrm>
              <a:off x="216816" y="6570482"/>
              <a:ext cx="11689238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4049B467-7564-377B-7FA6-CD47AC07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6900" y="924526"/>
            <a:ext cx="16054200" cy="802710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C8D5CCC-C8E1-D954-A9DD-9B28BCCD1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2"/>
          <a:stretch/>
        </p:blipFill>
        <p:spPr>
          <a:xfrm>
            <a:off x="1676400" y="1268450"/>
            <a:ext cx="14963364" cy="707545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10927B2-07DB-3F69-AA12-4572312AD390}"/>
              </a:ext>
            </a:extLst>
          </p:cNvPr>
          <p:cNvSpPr txBox="1"/>
          <p:nvPr/>
        </p:nvSpPr>
        <p:spPr>
          <a:xfrm>
            <a:off x="3094192" y="4229100"/>
            <a:ext cx="3611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700" b="1" kern="100" dirty="0">
                <a:solidFill>
                  <a:srgbClr val="FF480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Clicca su </a:t>
            </a:r>
            <a:br>
              <a:rPr lang="it-IT" sz="2700" b="1" kern="100" dirty="0">
                <a:solidFill>
                  <a:srgbClr val="FF480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700" b="1" i="1" kern="100" dirty="0">
                <a:solidFill>
                  <a:srgbClr val="FF480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Libretto Formativo </a:t>
            </a:r>
            <a:r>
              <a:rPr lang="it-IT" sz="2700" b="1" kern="100" dirty="0">
                <a:solidFill>
                  <a:srgbClr val="FF480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 visualizzare </a:t>
            </a:r>
            <a:br>
              <a:rPr lang="it-IT" sz="2700" b="1" kern="100" dirty="0">
                <a:solidFill>
                  <a:srgbClr val="FF480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700" b="1" kern="100" dirty="0">
                <a:solidFill>
                  <a:srgbClr val="FF480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il certificato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1679145A-E86A-1B9D-3332-136142BC95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031" b="-5510"/>
          <a:stretch/>
        </p:blipFill>
        <p:spPr>
          <a:xfrm>
            <a:off x="4108096" y="3987847"/>
            <a:ext cx="1353978" cy="31330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4A4FB6D-2BF0-E073-C2D9-032086D6E5D0}"/>
              </a:ext>
            </a:extLst>
          </p:cNvPr>
          <p:cNvSpPr/>
          <p:nvPr/>
        </p:nvSpPr>
        <p:spPr>
          <a:xfrm>
            <a:off x="1648236" y="4000500"/>
            <a:ext cx="2331901" cy="2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>
              <a:solidFill>
                <a:schemeClr val="tx1"/>
              </a:solidFill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CCA2721-06FA-C704-526E-3BCE0636DE52}"/>
              </a:ext>
            </a:extLst>
          </p:cNvPr>
          <p:cNvSpPr/>
          <p:nvPr/>
        </p:nvSpPr>
        <p:spPr>
          <a:xfrm>
            <a:off x="8995528" y="490243"/>
            <a:ext cx="296945" cy="2969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/>
          </a:p>
        </p:txBody>
      </p:sp>
    </p:spTree>
    <p:extLst>
      <p:ext uri="{BB962C8B-B14F-4D97-AF65-F5344CB8AC3E}">
        <p14:creationId xmlns:p14="http://schemas.microsoft.com/office/powerpoint/2010/main" val="951013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2E709F91-3DB5-C95C-38F6-9748BB9266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A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BAA49D9-2894-163A-241B-DD0EF7F3D385}"/>
              </a:ext>
            </a:extLst>
          </p:cNvPr>
          <p:cNvGrpSpPr/>
          <p:nvPr/>
        </p:nvGrpSpPr>
        <p:grpSpPr>
          <a:xfrm>
            <a:off x="377072" y="243575"/>
            <a:ext cx="17533857" cy="9612149"/>
            <a:chOff x="216816" y="162383"/>
            <a:chExt cx="11689238" cy="6408099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63745D67-E3EF-5842-22FC-9F049CAC17BB}"/>
                </a:ext>
              </a:extLst>
            </p:cNvPr>
            <p:cNvSpPr/>
            <p:nvPr/>
          </p:nvSpPr>
          <p:spPr>
            <a:xfrm>
              <a:off x="606053" y="162383"/>
              <a:ext cx="10910765" cy="6137305"/>
            </a:xfrm>
            <a:prstGeom prst="roundRect">
              <a:avLst>
                <a:gd name="adj" fmla="val 4798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700" dirty="0">
                <a:noFill/>
              </a:endParaRPr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DCCA2721-06FA-C704-526E-3BCE0636DE52}"/>
                </a:ext>
              </a:extLst>
            </p:cNvPr>
            <p:cNvSpPr/>
            <p:nvPr/>
          </p:nvSpPr>
          <p:spPr>
            <a:xfrm>
              <a:off x="5962453" y="326828"/>
              <a:ext cx="197963" cy="1979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700"/>
            </a:p>
          </p:txBody>
        </p: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686EE66C-AFDE-224C-94AB-92310FEF3682}"/>
                </a:ext>
              </a:extLst>
            </p:cNvPr>
            <p:cNvCxnSpPr>
              <a:cxnSpLocks/>
            </p:cNvCxnSpPr>
            <p:nvPr/>
          </p:nvCxnSpPr>
          <p:spPr>
            <a:xfrm>
              <a:off x="216816" y="6570482"/>
              <a:ext cx="11689238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6DFD2DA7-7FA5-96DC-66E1-DBA653667A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6900" y="924526"/>
            <a:ext cx="16054200" cy="802710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B65F28C-B21F-C969-3B04-84D72BF74A5B}"/>
              </a:ext>
            </a:extLst>
          </p:cNvPr>
          <p:cNvSpPr/>
          <p:nvPr/>
        </p:nvSpPr>
        <p:spPr>
          <a:xfrm>
            <a:off x="6477000" y="7298494"/>
            <a:ext cx="10424160" cy="97488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03B485C-11D5-E735-3673-F04A27A29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2"/>
          <a:stretch/>
        </p:blipFill>
        <p:spPr>
          <a:xfrm>
            <a:off x="1676400" y="1268450"/>
            <a:ext cx="14963364" cy="707545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10927B2-07DB-3F69-AA12-4572312AD390}"/>
              </a:ext>
            </a:extLst>
          </p:cNvPr>
          <p:cNvSpPr txBox="1"/>
          <p:nvPr/>
        </p:nvSpPr>
        <p:spPr>
          <a:xfrm>
            <a:off x="11664317" y="5877259"/>
            <a:ext cx="4443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700" b="1" kern="100" dirty="0">
                <a:solidFill>
                  <a:srgbClr val="FF480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Clicca sul pdf per scaricare il certificato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C0E991B-C251-CBB7-D4EC-3D6689953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V="1">
            <a:off x="15205081" y="4946906"/>
            <a:ext cx="1227332" cy="1373202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EB5E74F5-FF64-2916-6C07-53725A1F3C7C}"/>
              </a:ext>
            </a:extLst>
          </p:cNvPr>
          <p:cNvSpPr/>
          <p:nvPr/>
        </p:nvSpPr>
        <p:spPr>
          <a:xfrm>
            <a:off x="6755131" y="4501927"/>
            <a:ext cx="9818372" cy="412973"/>
          </a:xfrm>
          <a:prstGeom prst="rect">
            <a:avLst/>
          </a:prstGeom>
          <a:noFill/>
          <a:ln w="28575">
            <a:solidFill>
              <a:srgbClr val="FF4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/>
          </a:p>
        </p:txBody>
      </p:sp>
    </p:spTree>
    <p:extLst>
      <p:ext uri="{BB962C8B-B14F-4D97-AF65-F5344CB8AC3E}">
        <p14:creationId xmlns:p14="http://schemas.microsoft.com/office/powerpoint/2010/main" val="1060858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01EB79B-CAA8-FF9E-7070-A539ACFEE62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A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 dirty="0"/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40B59389-E297-AE42-4C9A-B01AF281E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6" r="-1053" b="21805"/>
          <a:stretch/>
        </p:blipFill>
        <p:spPr>
          <a:xfrm>
            <a:off x="-1" y="2445152"/>
            <a:ext cx="11812775" cy="7841849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459DF8B-8403-E7E3-BFD2-43A2360C17E8}"/>
              </a:ext>
            </a:extLst>
          </p:cNvPr>
          <p:cNvGrpSpPr/>
          <p:nvPr/>
        </p:nvGrpSpPr>
        <p:grpSpPr>
          <a:xfrm>
            <a:off x="12786295" y="8466748"/>
            <a:ext cx="5231015" cy="1154630"/>
            <a:chOff x="8380761" y="506181"/>
            <a:chExt cx="3487343" cy="769753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80BA4EF-8765-77BB-15F7-EC7E1256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761" y="506181"/>
              <a:ext cx="1628948" cy="769753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914A04B-9DF3-30CC-9280-3A19AB3BE5BA}"/>
                </a:ext>
              </a:extLst>
            </p:cNvPr>
            <p:cNvSpPr txBox="1"/>
            <p:nvPr/>
          </p:nvSpPr>
          <p:spPr>
            <a:xfrm>
              <a:off x="8772257" y="515146"/>
              <a:ext cx="144302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50" i="1" dirty="0">
                  <a:latin typeface="Source Sans Pro" panose="020B0503030403020204" pitchFamily="34" charset="0"/>
                </a:rPr>
                <a:t>Ente certificatore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5B82DFD-95E8-D4A3-A8F0-68B9D42D12B3}"/>
                </a:ext>
              </a:extLst>
            </p:cNvPr>
            <p:cNvSpPr txBox="1"/>
            <p:nvPr/>
          </p:nvSpPr>
          <p:spPr>
            <a:xfrm>
              <a:off x="10112495" y="515146"/>
              <a:ext cx="175560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50" i="1" dirty="0">
                  <a:latin typeface="Source Sans Pro" panose="020B0503030403020204" pitchFamily="34" charset="0"/>
                </a:rPr>
                <a:t>In collaborazione con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5AD4E9E-923B-B0F0-FA68-B888D2291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2452" b="32036"/>
            <a:stretch/>
          </p:blipFill>
          <p:spPr>
            <a:xfrm>
              <a:off x="10397279" y="855069"/>
              <a:ext cx="1185122" cy="420864"/>
            </a:xfrm>
            <a:prstGeom prst="rect">
              <a:avLst/>
            </a:prstGeom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2017C47-AF68-F96E-63FF-FB7700293EA1}"/>
              </a:ext>
            </a:extLst>
          </p:cNvPr>
          <p:cNvSpPr txBox="1"/>
          <p:nvPr/>
        </p:nvSpPr>
        <p:spPr>
          <a:xfrm>
            <a:off x="877649" y="4654681"/>
            <a:ext cx="5878341" cy="63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lnSpc>
                <a:spcPts val="4100"/>
              </a:lnSpc>
              <a:defRPr sz="3200" b="1">
                <a:latin typeface="Montserrat" panose="00000500000000000000" pitchFamily="2" charset="0"/>
              </a:defRPr>
            </a:lvl1pPr>
          </a:lstStyle>
          <a:p>
            <a:r>
              <a:rPr lang="it-IT" sz="4800" dirty="0"/>
              <a:t>CONTATTI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56CA895-9D29-B139-B01D-7F3339965CDD}"/>
              </a:ext>
            </a:extLst>
          </p:cNvPr>
          <p:cNvSpPr/>
          <p:nvPr/>
        </p:nvSpPr>
        <p:spPr>
          <a:xfrm rot="21359660">
            <a:off x="-458151" y="5602797"/>
            <a:ext cx="4965545" cy="1084488"/>
          </a:xfrm>
          <a:prstGeom prst="rect">
            <a:avLst/>
          </a:prstGeom>
          <a:solidFill>
            <a:srgbClr val="8C4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432D5E7-6ED3-B248-C7D4-DA5422983B28}"/>
              </a:ext>
            </a:extLst>
          </p:cNvPr>
          <p:cNvSpPr txBox="1"/>
          <p:nvPr/>
        </p:nvSpPr>
        <p:spPr>
          <a:xfrm>
            <a:off x="5513120" y="6468395"/>
            <a:ext cx="5240279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it-IT" sz="2700" b="1" dirty="0">
                <a:solidFill>
                  <a:srgbClr val="FF4700"/>
                </a:solidFill>
                <a:latin typeface="Montserrat" panose="00000500000000000000" pitchFamily="2" charset="0"/>
                <a:ea typeface="Source Sans Pro SemiBold" panose="020B0603030403020204" pitchFamily="34" charset="0"/>
              </a:rPr>
              <a:t>Skill-box </a:t>
            </a:r>
            <a:r>
              <a:rPr lang="it-IT" sz="2700" b="1" dirty="0" err="1">
                <a:solidFill>
                  <a:srgbClr val="FF4700"/>
                </a:solidFill>
                <a:latin typeface="Montserrat" panose="00000500000000000000" pitchFamily="2" charset="0"/>
                <a:ea typeface="Source Sans Pro SemiBold" panose="020B0603030403020204" pitchFamily="34" charset="0"/>
              </a:rPr>
              <a:t>Srl</a:t>
            </a:r>
            <a:endParaRPr lang="it-IT" sz="2700" b="1" dirty="0">
              <a:solidFill>
                <a:srgbClr val="FF4700"/>
              </a:solidFill>
              <a:latin typeface="Montserrat" panose="00000500000000000000" pitchFamily="2" charset="0"/>
              <a:ea typeface="Source Sans Pro SemiBold" panose="020B0603030403020204" pitchFamily="34" charset="0"/>
            </a:endParaRPr>
          </a:p>
          <a:p>
            <a:pPr>
              <a:spcBef>
                <a:spcPts val="900"/>
              </a:spcBef>
            </a:pPr>
            <a:endParaRPr lang="it-IT" sz="2100" b="1" dirty="0">
              <a:latin typeface="Montserrat" panose="00000500000000000000" pitchFamily="2" charset="0"/>
              <a:ea typeface="Source Sans Pro SemiBold" panose="020B0603030403020204" pitchFamily="34" charset="0"/>
            </a:endParaRPr>
          </a:p>
          <a:p>
            <a:pPr>
              <a:spcBef>
                <a:spcPts val="900"/>
              </a:spcBef>
            </a:pPr>
            <a:r>
              <a:rPr lang="it-IT" sz="2100" b="1" dirty="0">
                <a:latin typeface="Montserrat" panose="00000500000000000000" pitchFamily="2" charset="0"/>
                <a:ea typeface="Source Sans Pro SemiBold" panose="020B0603030403020204" pitchFamily="34" charset="0"/>
              </a:rPr>
              <a:t>Tel </a:t>
            </a:r>
            <a:r>
              <a:rPr lang="it-IT" sz="2100" dirty="0">
                <a:latin typeface="Montserrat" panose="00000500000000000000" pitchFamily="2" charset="0"/>
                <a:ea typeface="Source Sans Pro SemiBold" panose="020B0603030403020204" pitchFamily="34" charset="0"/>
              </a:rPr>
              <a:t>0733 815791</a:t>
            </a:r>
          </a:p>
          <a:p>
            <a:pPr>
              <a:spcBef>
                <a:spcPts val="900"/>
              </a:spcBef>
            </a:pPr>
            <a:r>
              <a:rPr lang="it-IT" sz="2100" b="1" dirty="0">
                <a:latin typeface="Montserrat" panose="00000500000000000000" pitchFamily="2" charset="0"/>
                <a:ea typeface="Source Sans Pro SemiBold" panose="020B0603030403020204" pitchFamily="34" charset="0"/>
              </a:rPr>
              <a:t>Diretto</a:t>
            </a:r>
            <a:r>
              <a:rPr lang="it-IT" sz="2100" dirty="0">
                <a:latin typeface="Montserrat" panose="00000500000000000000" pitchFamily="2" charset="0"/>
                <a:ea typeface="Source Sans Pro SemiBold" panose="020B0603030403020204" pitchFamily="34" charset="0"/>
              </a:rPr>
              <a:t> 051 19907100 - Interno 102</a:t>
            </a:r>
          </a:p>
          <a:p>
            <a:pPr>
              <a:spcBef>
                <a:spcPts val="900"/>
              </a:spcBef>
            </a:pPr>
            <a:r>
              <a:rPr lang="it-IT" sz="2100" b="1" dirty="0">
                <a:latin typeface="Montserrat" panose="00000500000000000000" pitchFamily="2" charset="0"/>
                <a:ea typeface="Source Sans Pro SemiBold" panose="020B0603030403020204" pitchFamily="34" charset="0"/>
              </a:rPr>
              <a:t>Mail </a:t>
            </a:r>
            <a:r>
              <a:rPr lang="it-IT" sz="2100" dirty="0">
                <a:latin typeface="Montserrat" panose="00000500000000000000" pitchFamily="2" charset="0"/>
                <a:ea typeface="Source Sans Pro SemiBold" panose="020B0603030403020204" pitchFamily="34" charset="0"/>
              </a:rPr>
              <a:t>patrizia.mariani@skill-box.com</a:t>
            </a:r>
          </a:p>
          <a:p>
            <a:pPr>
              <a:spcBef>
                <a:spcPts val="900"/>
              </a:spcBef>
            </a:pPr>
            <a:r>
              <a:rPr lang="it-IT" sz="2100" b="1" dirty="0">
                <a:latin typeface="Montserrat" panose="00000500000000000000" pitchFamily="2" charset="0"/>
                <a:ea typeface="Source Sans Pro SemiBold" panose="020B0603030403020204" pitchFamily="34" charset="0"/>
              </a:rPr>
              <a:t>Help Desk</a:t>
            </a:r>
            <a:r>
              <a:rPr lang="it-IT" sz="2100" dirty="0">
                <a:latin typeface="Montserrat" panose="00000500000000000000" pitchFamily="2" charset="0"/>
                <a:ea typeface="Source Sans Pro SemiBold" panose="020B0603030403020204" pitchFamily="34" charset="0"/>
              </a:rPr>
              <a:t> helpdesk@skill-box.com</a:t>
            </a:r>
            <a:endParaRPr lang="it-IT" dirty="0">
              <a:latin typeface="Montserrat" panose="00000500000000000000" pitchFamily="2" charset="0"/>
              <a:ea typeface="Source Sans Pro SemiBold" panose="020B0603030403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A1E343E-1436-1F24-4203-98306E3FF51D}"/>
              </a:ext>
            </a:extLst>
          </p:cNvPr>
          <p:cNvSpPr txBox="1"/>
          <p:nvPr/>
        </p:nvSpPr>
        <p:spPr>
          <a:xfrm rot="21374478">
            <a:off x="905843" y="5650749"/>
            <a:ext cx="3333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700" b="1" dirty="0">
                <a:solidFill>
                  <a:schemeClr val="bg1"/>
                </a:solidFill>
                <a:latin typeface="Montserrat" panose="00000500000000000000" pitchFamily="2" charset="0"/>
                <a:ea typeface="Source Sans Pro SemiBold" panose="020B0603030403020204" pitchFamily="34" charset="0"/>
              </a:rPr>
              <a:t>Patrizia Mariani</a:t>
            </a:r>
          </a:p>
          <a:p>
            <a:r>
              <a:rPr lang="it-IT" sz="2700" i="1" dirty="0">
                <a:solidFill>
                  <a:schemeClr val="bg1"/>
                </a:solidFill>
                <a:latin typeface="Montserrat" panose="00000500000000000000" pitchFamily="2" charset="0"/>
                <a:ea typeface="Source Sans Pro SemiBold" panose="020B0603030403020204" pitchFamily="34" charset="0"/>
              </a:rPr>
              <a:t>Resp. Help-desk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0C0AF67-8571-C3DE-4B7C-858221159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27" y="7010043"/>
            <a:ext cx="2425095" cy="242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29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301301" cy="120266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0" y="9248775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35505">
            <a:off x="8178763" y="1052288"/>
            <a:ext cx="5160645" cy="3044780"/>
          </a:xfrm>
          <a:custGeom>
            <a:avLst/>
            <a:gdLst/>
            <a:ahLst/>
            <a:cxnLst/>
            <a:rect l="l" t="t" r="r" b="b"/>
            <a:pathLst>
              <a:path w="5160645" h="3044780">
                <a:moveTo>
                  <a:pt x="0" y="0"/>
                </a:moveTo>
                <a:lnTo>
                  <a:pt x="5160645" y="0"/>
                </a:lnTo>
                <a:lnTo>
                  <a:pt x="5160645" y="3044780"/>
                </a:lnTo>
                <a:lnTo>
                  <a:pt x="0" y="3044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955553"/>
            <a:ext cx="8408995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0"/>
              </a:lnSpc>
              <a:spcBef>
                <a:spcPct val="0"/>
              </a:spcBef>
            </a:pPr>
            <a:r>
              <a:rPr lang="en-US" sz="8500">
                <a:solidFill>
                  <a:srgbClr val="2C2C2C"/>
                </a:solidFill>
                <a:latin typeface="Nourd Semi-Bold"/>
                <a:ea typeface="Nourd Semi-Bold"/>
                <a:cs typeface="Nourd Semi-Bold"/>
                <a:sym typeface="Nourd Semi-Bold"/>
              </a:rPr>
              <a:t>Attenzione!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5350" y="4308474"/>
            <a:ext cx="16230600" cy="432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2C2C2C"/>
                </a:solidFill>
                <a:latin typeface="Raleway"/>
                <a:ea typeface="Raleway"/>
                <a:cs typeface="Raleway"/>
                <a:sym typeface="Raleway"/>
              </a:rPr>
              <a:t>Apprenderai molti </a:t>
            </a:r>
            <a:r>
              <a:rPr lang="en-US" sz="3499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contenuti di valore pratico</a:t>
            </a:r>
            <a:r>
              <a:rPr lang="en-US" sz="3499">
                <a:solidFill>
                  <a:srgbClr val="2C2C2C"/>
                </a:solidFill>
                <a:latin typeface="Raleway"/>
                <a:ea typeface="Raleway"/>
                <a:cs typeface="Raleway"/>
                <a:sym typeface="Raleway"/>
              </a:rPr>
              <a:t> che, se applicati, ti daranno </a:t>
            </a:r>
            <a:r>
              <a:rPr lang="en-US" sz="3499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immediati risultati</a:t>
            </a:r>
            <a:r>
              <a:rPr lang="en-US" sz="3499">
                <a:solidFill>
                  <a:srgbClr val="2C2C2C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2C2C2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2C2C2C"/>
                </a:solidFill>
                <a:latin typeface="Raleway"/>
                <a:ea typeface="Raleway"/>
                <a:cs typeface="Raleway"/>
                <a:sym typeface="Raleway"/>
              </a:rPr>
              <a:t>Fanno parte di un me.to.do. ricco di </a:t>
            </a:r>
            <a:r>
              <a:rPr lang="en-US" sz="3499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innovazioni</a:t>
            </a:r>
            <a:r>
              <a:rPr lang="en-US" sz="3499">
                <a:solidFill>
                  <a:srgbClr val="2C2C2C"/>
                </a:solidFill>
                <a:latin typeface="Raleway"/>
                <a:ea typeface="Raleway"/>
                <a:cs typeface="Raleway"/>
                <a:sym typeface="Raleway"/>
              </a:rPr>
              <a:t> e chi è stato così scaltro da prendere bene nota, ha aumentato il suo fatturato già dal giorno successivo. 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2C2C2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2C2C2C"/>
                </a:solidFill>
                <a:latin typeface="Raleway"/>
                <a:ea typeface="Raleway"/>
                <a:cs typeface="Raleway"/>
                <a:sym typeface="Raleway"/>
              </a:rPr>
              <a:t>Prendi bene gli appunti e inizia ad applicarti entro 72 ore da adesso!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786810"/>
            <a:ext cx="18288000" cy="5639164"/>
          </a:xfrm>
          <a:prstGeom prst="rect">
            <a:avLst/>
          </a:prstGeom>
          <a:solidFill>
            <a:srgbClr val="FAFAFA"/>
          </a:solidFill>
        </p:spPr>
      </p:sp>
      <p:sp>
        <p:nvSpPr>
          <p:cNvPr id="3" name="AutoShape 3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165526">
            <a:off x="8638563" y="1258457"/>
            <a:ext cx="3676043" cy="35841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736078"/>
            <a:ext cx="6473801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0"/>
              </a:lnSpc>
              <a:spcBef>
                <a:spcPct val="0"/>
              </a:spcBef>
            </a:pPr>
            <a:r>
              <a:rPr lang="en-US" sz="8500">
                <a:solidFill>
                  <a:srgbClr val="2C2C2C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Prima di partire...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828125"/>
            <a:ext cx="12947603" cy="308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6" lvl="1" indent="-377823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Chi sono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2C2C2C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55646" lvl="1" indent="-377823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In cosa credo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2C2C2C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55646" lvl="1" indent="-377823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Come lo faccio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786810"/>
            <a:ext cx="18288000" cy="5639164"/>
          </a:xfrm>
          <a:prstGeom prst="rect">
            <a:avLst/>
          </a:prstGeom>
          <a:solidFill>
            <a:srgbClr val="FAFAFA"/>
          </a:solidFill>
        </p:spPr>
      </p:sp>
      <p:sp>
        <p:nvSpPr>
          <p:cNvPr id="3" name="Freeform 3"/>
          <p:cNvSpPr/>
          <p:nvPr/>
        </p:nvSpPr>
        <p:spPr>
          <a:xfrm>
            <a:off x="7856309" y="7658528"/>
            <a:ext cx="4531010" cy="849564"/>
          </a:xfrm>
          <a:custGeom>
            <a:avLst/>
            <a:gdLst/>
            <a:ahLst/>
            <a:cxnLst/>
            <a:rect l="l" t="t" r="r" b="b"/>
            <a:pathLst>
              <a:path w="4531010" h="849564">
                <a:moveTo>
                  <a:pt x="0" y="0"/>
                </a:moveTo>
                <a:lnTo>
                  <a:pt x="4531010" y="0"/>
                </a:lnTo>
                <a:lnTo>
                  <a:pt x="4531010" y="849565"/>
                </a:lnTo>
                <a:lnTo>
                  <a:pt x="0" y="849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5475923" y="324059"/>
            <a:ext cx="2300312" cy="554549"/>
            <a:chOff x="0" y="0"/>
            <a:chExt cx="3067083" cy="73939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067083" cy="739399"/>
              <a:chOff x="0" y="0"/>
              <a:chExt cx="2739390" cy="660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3939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739391" h="660400">
                    <a:moveTo>
                      <a:pt x="261493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14931" y="0"/>
                    </a:lnTo>
                    <a:cubicBezTo>
                      <a:pt x="2683511" y="0"/>
                      <a:pt x="2739391" y="55880"/>
                      <a:pt x="2739391" y="124460"/>
                    </a:cubicBezTo>
                    <a:lnTo>
                      <a:pt x="2739391" y="535940"/>
                    </a:lnTo>
                    <a:cubicBezTo>
                      <a:pt x="2739391" y="604520"/>
                      <a:pt x="2683511" y="660400"/>
                      <a:pt x="2614931" y="660400"/>
                    </a:cubicBezTo>
                    <a:close/>
                  </a:path>
                </a:pathLst>
              </a:custGeom>
              <a:solidFill>
                <a:srgbClr val="2C2C2C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0" y="162129"/>
              <a:ext cx="2679596" cy="386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</a:pPr>
              <a:r>
                <a:rPr lang="en-US" sz="1800" u="none">
                  <a:solidFill>
                    <a:srgbClr val="FFFFFF"/>
                  </a:solidFill>
                  <a:latin typeface="Nourd"/>
                  <a:ea typeface="Nourd"/>
                  <a:cs typeface="Nourd"/>
                  <a:sym typeface="Nourd"/>
                </a:rPr>
                <a:t>Torna all'indice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09713">
            <a:off x="9751861" y="1251088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736078"/>
            <a:ext cx="8903110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0"/>
              </a:lnSpc>
              <a:spcBef>
                <a:spcPct val="0"/>
              </a:spcBef>
            </a:pPr>
            <a:r>
              <a:rPr lang="en-US" sz="8500">
                <a:solidFill>
                  <a:srgbClr val="2C2C2C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... ancora una domanda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618841"/>
            <a:ext cx="14447223" cy="288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Siamo sicuri che quello che pensiamo sui motivi per cui gli italiani non acquistano 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polizze di protezione sia corretto?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5475923" y="324059"/>
            <a:ext cx="2300312" cy="554549"/>
            <a:chOff x="0" y="0"/>
            <a:chExt cx="3067083" cy="73939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3067083" cy="739399"/>
              <a:chOff x="0" y="0"/>
              <a:chExt cx="2739390" cy="660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73939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739391" h="660400">
                    <a:moveTo>
                      <a:pt x="261493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14931" y="0"/>
                    </a:lnTo>
                    <a:cubicBezTo>
                      <a:pt x="2683511" y="0"/>
                      <a:pt x="2739391" y="55880"/>
                      <a:pt x="2739391" y="124460"/>
                    </a:cubicBezTo>
                    <a:lnTo>
                      <a:pt x="2739391" y="535940"/>
                    </a:lnTo>
                    <a:cubicBezTo>
                      <a:pt x="2739391" y="604520"/>
                      <a:pt x="2683511" y="660400"/>
                      <a:pt x="2614931" y="660400"/>
                    </a:cubicBezTo>
                    <a:close/>
                  </a:path>
                </a:pathLst>
              </a:custGeom>
              <a:solidFill>
                <a:srgbClr val="2C2C2C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0" y="162129"/>
              <a:ext cx="2679596" cy="386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</a:pPr>
              <a:r>
                <a:rPr lang="en-US" sz="1800" u="none">
                  <a:solidFill>
                    <a:srgbClr val="FFFFFF"/>
                  </a:solidFill>
                  <a:latin typeface="Nourd"/>
                  <a:ea typeface="Nourd"/>
                  <a:cs typeface="Nourd"/>
                  <a:sym typeface="Nourd"/>
                </a:rPr>
                <a:t>Torna all'indice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0096" y="1699301"/>
            <a:ext cx="8293904" cy="6211294"/>
          </a:xfrm>
          <a:custGeom>
            <a:avLst/>
            <a:gdLst/>
            <a:ahLst/>
            <a:cxnLst/>
            <a:rect l="l" t="t" r="r" b="b"/>
            <a:pathLst>
              <a:path w="8293904" h="6211294">
                <a:moveTo>
                  <a:pt x="0" y="0"/>
                </a:moveTo>
                <a:lnTo>
                  <a:pt x="8293904" y="0"/>
                </a:lnTo>
                <a:lnTo>
                  <a:pt x="8293904" y="6211293"/>
                </a:lnTo>
                <a:lnTo>
                  <a:pt x="0" y="6211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58697" y="5727546"/>
            <a:ext cx="12476816" cy="3269965"/>
          </a:xfrm>
          <a:custGeom>
            <a:avLst/>
            <a:gdLst/>
            <a:ahLst/>
            <a:cxnLst/>
            <a:rect l="l" t="t" r="r" b="b"/>
            <a:pathLst>
              <a:path w="12476816" h="3269965">
                <a:moveTo>
                  <a:pt x="0" y="0"/>
                </a:moveTo>
                <a:lnTo>
                  <a:pt x="12476816" y="0"/>
                </a:lnTo>
                <a:lnTo>
                  <a:pt x="12476816" y="3269966"/>
                </a:lnTo>
                <a:lnTo>
                  <a:pt x="0" y="3269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5475923" y="324059"/>
            <a:ext cx="2300312" cy="554549"/>
            <a:chOff x="0" y="0"/>
            <a:chExt cx="3067083" cy="73939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3067083" cy="739399"/>
              <a:chOff x="0" y="0"/>
              <a:chExt cx="2739390" cy="660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73939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739391" h="660400">
                    <a:moveTo>
                      <a:pt x="261493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14931" y="0"/>
                    </a:lnTo>
                    <a:cubicBezTo>
                      <a:pt x="2683511" y="0"/>
                      <a:pt x="2739391" y="55880"/>
                      <a:pt x="2739391" y="124460"/>
                    </a:cubicBezTo>
                    <a:lnTo>
                      <a:pt x="2739391" y="535940"/>
                    </a:lnTo>
                    <a:cubicBezTo>
                      <a:pt x="2739391" y="604520"/>
                      <a:pt x="2683511" y="660400"/>
                      <a:pt x="2614931" y="660400"/>
                    </a:cubicBezTo>
                    <a:close/>
                  </a:path>
                </a:pathLst>
              </a:custGeom>
              <a:solidFill>
                <a:srgbClr val="2C2C2C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0" y="162129"/>
              <a:ext cx="2679596" cy="386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</a:pPr>
              <a:r>
                <a:rPr lang="en-US" sz="1800" u="none">
                  <a:solidFill>
                    <a:srgbClr val="FFFFFF"/>
                  </a:solidFill>
                  <a:latin typeface="Nourd"/>
                  <a:ea typeface="Nourd"/>
                  <a:cs typeface="Nourd"/>
                  <a:sym typeface="Nourd"/>
                </a:rPr>
                <a:t>Torna all'indice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410358"/>
            <a:ext cx="9539184" cy="3733142"/>
          </a:xfrm>
          <a:custGeom>
            <a:avLst/>
            <a:gdLst/>
            <a:ahLst/>
            <a:cxnLst/>
            <a:rect l="l" t="t" r="r" b="b"/>
            <a:pathLst>
              <a:path w="9539184" h="3733142">
                <a:moveTo>
                  <a:pt x="0" y="0"/>
                </a:moveTo>
                <a:lnTo>
                  <a:pt x="9539184" y="0"/>
                </a:lnTo>
                <a:lnTo>
                  <a:pt x="9539184" y="3733142"/>
                </a:lnTo>
                <a:lnTo>
                  <a:pt x="0" y="3733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30831" y="5143500"/>
            <a:ext cx="10645404" cy="4610100"/>
          </a:xfrm>
          <a:custGeom>
            <a:avLst/>
            <a:gdLst/>
            <a:ahLst/>
            <a:cxnLst/>
            <a:rect l="l" t="t" r="r" b="b"/>
            <a:pathLst>
              <a:path w="10645404" h="4610100">
                <a:moveTo>
                  <a:pt x="0" y="0"/>
                </a:moveTo>
                <a:lnTo>
                  <a:pt x="10645404" y="0"/>
                </a:lnTo>
                <a:lnTo>
                  <a:pt x="10645404" y="4610100"/>
                </a:lnTo>
                <a:lnTo>
                  <a:pt x="0" y="4610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731" y="1193142"/>
            <a:ext cx="18875389" cy="0"/>
          </a:xfrm>
          <a:prstGeom prst="line">
            <a:avLst/>
          </a:prstGeom>
          <a:ln w="9525" cap="flat">
            <a:solidFill>
              <a:srgbClr val="2C2C2C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2498282" y="1666764"/>
            <a:ext cx="584376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Il VERO perché</a:t>
            </a:r>
            <a:r>
              <a:rPr lang="en-US" sz="30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 gli italiani NON acquistano polizze protection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1601483"/>
            <a:ext cx="704460" cy="733812"/>
          </a:xfrm>
          <a:custGeom>
            <a:avLst/>
            <a:gdLst/>
            <a:ahLst/>
            <a:cxnLst/>
            <a:rect l="l" t="t" r="r" b="b"/>
            <a:pathLst>
              <a:path w="704460" h="733812">
                <a:moveTo>
                  <a:pt x="0" y="0"/>
                </a:moveTo>
                <a:lnTo>
                  <a:pt x="704460" y="0"/>
                </a:lnTo>
                <a:lnTo>
                  <a:pt x="704460" y="733812"/>
                </a:lnTo>
                <a:lnTo>
                  <a:pt x="0" y="733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17839" y="1657239"/>
            <a:ext cx="526182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71931"/>
            <a:ext cx="1130737" cy="1130737"/>
          </a:xfrm>
          <a:custGeom>
            <a:avLst/>
            <a:gdLst/>
            <a:ahLst/>
            <a:cxnLst/>
            <a:rect l="l" t="t" r="r" b="b"/>
            <a:pathLst>
              <a:path w="1130737" h="1130737">
                <a:moveTo>
                  <a:pt x="0" y="0"/>
                </a:moveTo>
                <a:lnTo>
                  <a:pt x="1130737" y="0"/>
                </a:lnTo>
                <a:lnTo>
                  <a:pt x="1130737" y="1130736"/>
                </a:lnTo>
                <a:lnTo>
                  <a:pt x="0" y="1130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89223">
            <a:off x="11046224" y="1044551"/>
            <a:ext cx="4801783" cy="2779032"/>
          </a:xfrm>
          <a:custGeom>
            <a:avLst/>
            <a:gdLst/>
            <a:ahLst/>
            <a:cxnLst/>
            <a:rect l="l" t="t" r="r" b="b"/>
            <a:pathLst>
              <a:path w="4801783" h="2779032">
                <a:moveTo>
                  <a:pt x="0" y="0"/>
                </a:moveTo>
                <a:lnTo>
                  <a:pt x="4801783" y="0"/>
                </a:lnTo>
                <a:lnTo>
                  <a:pt x="4801783" y="2779032"/>
                </a:lnTo>
                <a:lnTo>
                  <a:pt x="0" y="2779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59437" y="688317"/>
            <a:ext cx="37684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Antonio Meleleo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653456"/>
            <a:ext cx="16230600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39"/>
              </a:lnSpc>
            </a:pPr>
            <a:r>
              <a:rPr lang="en-US" sz="3799">
                <a:solidFill>
                  <a:srgbClr val="CB0900"/>
                </a:solidFill>
                <a:latin typeface="Raleway Bold"/>
                <a:ea typeface="Raleway Bold"/>
                <a:cs typeface="Raleway Bold"/>
                <a:sym typeface="Raleway Bold"/>
              </a:rPr>
              <a:t>Perché nella comunicazione si usano in modo Errato e quasi esclusivo</a:t>
            </a:r>
          </a:p>
        </p:txBody>
      </p:sp>
      <p:sp>
        <p:nvSpPr>
          <p:cNvPr id="10" name="Freeform 10"/>
          <p:cNvSpPr/>
          <p:nvPr/>
        </p:nvSpPr>
        <p:spPr>
          <a:xfrm>
            <a:off x="4533361" y="4859093"/>
            <a:ext cx="880699" cy="750225"/>
          </a:xfrm>
          <a:custGeom>
            <a:avLst/>
            <a:gdLst/>
            <a:ahLst/>
            <a:cxnLst/>
            <a:rect l="l" t="t" r="r" b="b"/>
            <a:pathLst>
              <a:path w="880699" h="750225">
                <a:moveTo>
                  <a:pt x="0" y="0"/>
                </a:moveTo>
                <a:lnTo>
                  <a:pt x="880699" y="0"/>
                </a:lnTo>
                <a:lnTo>
                  <a:pt x="880699" y="750225"/>
                </a:lnTo>
                <a:lnTo>
                  <a:pt x="0" y="7502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7839" y="6098730"/>
            <a:ext cx="880699" cy="750225"/>
          </a:xfrm>
          <a:custGeom>
            <a:avLst/>
            <a:gdLst/>
            <a:ahLst/>
            <a:cxnLst/>
            <a:rect l="l" t="t" r="r" b="b"/>
            <a:pathLst>
              <a:path w="880699" h="750225">
                <a:moveTo>
                  <a:pt x="0" y="0"/>
                </a:moveTo>
                <a:lnTo>
                  <a:pt x="880698" y="0"/>
                </a:lnTo>
                <a:lnTo>
                  <a:pt x="880698" y="750225"/>
                </a:lnTo>
                <a:lnTo>
                  <a:pt x="0" y="7502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52039" y="4859093"/>
            <a:ext cx="880699" cy="750225"/>
          </a:xfrm>
          <a:custGeom>
            <a:avLst/>
            <a:gdLst/>
            <a:ahLst/>
            <a:cxnLst/>
            <a:rect l="l" t="t" r="r" b="b"/>
            <a:pathLst>
              <a:path w="880699" h="750225">
                <a:moveTo>
                  <a:pt x="0" y="0"/>
                </a:moveTo>
                <a:lnTo>
                  <a:pt x="880699" y="0"/>
                </a:lnTo>
                <a:lnTo>
                  <a:pt x="880699" y="750225"/>
                </a:lnTo>
                <a:lnTo>
                  <a:pt x="0" y="7502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03344" y="6098730"/>
            <a:ext cx="880699" cy="750225"/>
          </a:xfrm>
          <a:custGeom>
            <a:avLst/>
            <a:gdLst/>
            <a:ahLst/>
            <a:cxnLst/>
            <a:rect l="l" t="t" r="r" b="b"/>
            <a:pathLst>
              <a:path w="880699" h="750225">
                <a:moveTo>
                  <a:pt x="0" y="0"/>
                </a:moveTo>
                <a:lnTo>
                  <a:pt x="880699" y="0"/>
                </a:lnTo>
                <a:lnTo>
                  <a:pt x="880699" y="750225"/>
                </a:lnTo>
                <a:lnTo>
                  <a:pt x="0" y="7502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7839" y="4859093"/>
            <a:ext cx="880699" cy="750225"/>
          </a:xfrm>
          <a:custGeom>
            <a:avLst/>
            <a:gdLst/>
            <a:ahLst/>
            <a:cxnLst/>
            <a:rect l="l" t="t" r="r" b="b"/>
            <a:pathLst>
              <a:path w="880699" h="750225">
                <a:moveTo>
                  <a:pt x="0" y="0"/>
                </a:moveTo>
                <a:lnTo>
                  <a:pt x="880698" y="0"/>
                </a:lnTo>
                <a:lnTo>
                  <a:pt x="880698" y="750225"/>
                </a:lnTo>
                <a:lnTo>
                  <a:pt x="0" y="7502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664098" y="4923055"/>
            <a:ext cx="3964090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La paura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48575" y="6162692"/>
            <a:ext cx="3964090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Il senso di colpa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82776" y="4923055"/>
            <a:ext cx="3964090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Il giudizio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34081" y="6156960"/>
            <a:ext cx="3964090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L’inganno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48575" y="4923055"/>
            <a:ext cx="3964090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2C2C2C"/>
                </a:solidFill>
                <a:latin typeface="Raleway Bold"/>
                <a:ea typeface="Raleway Bold"/>
                <a:cs typeface="Raleway Bold"/>
                <a:sym typeface="Raleway Bold"/>
              </a:rPr>
              <a:t>Il dolore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491568" y="3701081"/>
            <a:ext cx="8796432" cy="7850238"/>
            <a:chOff x="0" y="0"/>
            <a:chExt cx="11728576" cy="10466984"/>
          </a:xfrm>
        </p:grpSpPr>
        <p:sp>
          <p:nvSpPr>
            <p:cNvPr id="21" name="Freeform 21"/>
            <p:cNvSpPr/>
            <p:nvPr/>
          </p:nvSpPr>
          <p:spPr>
            <a:xfrm rot="641093">
              <a:off x="718203" y="878617"/>
              <a:ext cx="10292171" cy="8709750"/>
            </a:xfrm>
            <a:custGeom>
              <a:avLst/>
              <a:gdLst/>
              <a:ahLst/>
              <a:cxnLst/>
              <a:rect l="l" t="t" r="r" b="b"/>
              <a:pathLst>
                <a:path w="10292171" h="8709750">
                  <a:moveTo>
                    <a:pt x="0" y="0"/>
                  </a:moveTo>
                  <a:lnTo>
                    <a:pt x="10292171" y="0"/>
                  </a:lnTo>
                  <a:lnTo>
                    <a:pt x="10292171" y="8709750"/>
                  </a:lnTo>
                  <a:lnTo>
                    <a:pt x="0" y="870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2839177" y="3366907"/>
              <a:ext cx="7724759" cy="2156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99"/>
                </a:lnSpc>
              </a:pPr>
              <a:r>
                <a:rPr lang="en-US" sz="4999">
                  <a:solidFill>
                    <a:srgbClr val="2C2C2C"/>
                  </a:solidFill>
                  <a:latin typeface="Raleway Bold Italics"/>
                  <a:ea typeface="Raleway Bold Italics"/>
                  <a:cs typeface="Raleway Bold Italics"/>
                  <a:sym typeface="Raleway Bold Italics"/>
                </a:rPr>
                <a:t>così si fanno star male i clienti!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719</Words>
  <Application>Microsoft Office PowerPoint</Application>
  <PresentationFormat>Personalizzato</PresentationFormat>
  <Paragraphs>149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5" baseType="lpstr">
      <vt:lpstr>Arial</vt:lpstr>
      <vt:lpstr>Calibri</vt:lpstr>
      <vt:lpstr>Raleway Semi-Bold</vt:lpstr>
      <vt:lpstr>Nourd Bold</vt:lpstr>
      <vt:lpstr>Raleway</vt:lpstr>
      <vt:lpstr>Nourd</vt:lpstr>
      <vt:lpstr>Raleway Bold</vt:lpstr>
      <vt:lpstr>Nourd Semi-Bold</vt:lpstr>
      <vt:lpstr>Montserrat</vt:lpstr>
      <vt:lpstr>Raleway Bold Italics</vt:lpstr>
      <vt:lpstr>Source Sans Pro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EVENTO a pagamento 2 ore</dc:title>
  <cp:lastModifiedBy>Marcella Rivieccio</cp:lastModifiedBy>
  <cp:revision>2</cp:revision>
  <dcterms:created xsi:type="dcterms:W3CDTF">2006-08-16T00:00:00Z</dcterms:created>
  <dcterms:modified xsi:type="dcterms:W3CDTF">2024-07-05T07:44:47Z</dcterms:modified>
  <dc:identifier>DAGJCbNoo6w</dc:identifier>
</cp:coreProperties>
</file>